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733" r:id="rId2"/>
    <p:sldMasterId id="2147483714" r:id="rId3"/>
  </p:sldMasterIdLst>
  <p:notesMasterIdLst>
    <p:notesMasterId r:id="rId41"/>
  </p:notesMasterIdLst>
  <p:sldIdLst>
    <p:sldId id="277" r:id="rId4"/>
    <p:sldId id="380" r:id="rId5"/>
    <p:sldId id="401" r:id="rId6"/>
    <p:sldId id="381" r:id="rId7"/>
    <p:sldId id="384" r:id="rId8"/>
    <p:sldId id="387" r:id="rId9"/>
    <p:sldId id="402" r:id="rId10"/>
    <p:sldId id="386" r:id="rId11"/>
    <p:sldId id="416" r:id="rId12"/>
    <p:sldId id="290" r:id="rId13"/>
    <p:sldId id="389" r:id="rId14"/>
    <p:sldId id="366" r:id="rId15"/>
    <p:sldId id="388" r:id="rId16"/>
    <p:sldId id="395" r:id="rId17"/>
    <p:sldId id="378" r:id="rId18"/>
    <p:sldId id="391" r:id="rId19"/>
    <p:sldId id="392" r:id="rId20"/>
    <p:sldId id="396" r:id="rId21"/>
    <p:sldId id="367" r:id="rId22"/>
    <p:sldId id="397" r:id="rId23"/>
    <p:sldId id="400" r:id="rId24"/>
    <p:sldId id="415" r:id="rId25"/>
    <p:sldId id="398" r:id="rId26"/>
    <p:sldId id="403" r:id="rId27"/>
    <p:sldId id="412" r:id="rId28"/>
    <p:sldId id="407" r:id="rId29"/>
    <p:sldId id="408" r:id="rId30"/>
    <p:sldId id="411" r:id="rId31"/>
    <p:sldId id="413" r:id="rId32"/>
    <p:sldId id="399" r:id="rId33"/>
    <p:sldId id="414" r:id="rId34"/>
    <p:sldId id="410" r:id="rId35"/>
    <p:sldId id="405" r:id="rId36"/>
    <p:sldId id="406" r:id="rId37"/>
    <p:sldId id="360" r:id="rId38"/>
    <p:sldId id="382" r:id="rId39"/>
    <p:sldId id="38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94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42" autoAdjust="0"/>
    <p:restoredTop sz="95912" autoAdjust="0"/>
  </p:normalViewPr>
  <p:slideViewPr>
    <p:cSldViewPr snapToGrid="0">
      <p:cViewPr varScale="1">
        <p:scale>
          <a:sx n="114" d="100"/>
          <a:sy n="114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0" Type="http://schemas.openxmlformats.org/officeDocument/2006/relationships/slide" Target="slides/slide17.xml"/><Relationship Id="rId41" Type="http://schemas.openxmlformats.org/officeDocument/2006/relationships/notesMaster" Target="notesMasters/notesMaster1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4.png>
</file>

<file path=ppt/media/image3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17/3/2024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7CE41-CFAC-888D-2CE2-E761C8E28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373302-CB06-0657-AB4A-0D96533CAF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9CC5B9-407D-431E-7348-096D36EE82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9E50F-71EE-3192-A1C4-581D55F388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7344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B7197F-B00C-F094-1A50-FF795769D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B0B2C2-3671-CB5C-3C7F-425DAF8DCF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8129A-4D9A-2EC0-21BB-92D6322B19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C45EB2-7435-B902-46B0-F8BA060D36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8450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6165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24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73565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B1AC38-CF67-967B-7BE0-F844219BF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68ADDB-A7D7-4559-2E3E-5F0A452C08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213B4D-3969-F6E7-2C60-CD43A0235B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B7793-EF7F-EB82-C83F-FE166393F3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25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7721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36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8924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7EA89B-8CE5-7A6A-A4D4-E25B143435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45461C-FF78-E9ED-962C-B8A64E851A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99477C-DD58-5AA2-2806-04F753BC04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9BAA6-286A-F49C-991D-61A8D9C1F4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37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0217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325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22" name="Subtitle 21">
            <a:extLst>
              <a:ext uri="{FF2B5EF4-FFF2-40B4-BE49-F238E27FC236}">
                <a16:creationId xmlns:a16="http://schemas.microsoft.com/office/drawing/2014/main" id="{8342C053-5A99-403F-B0F2-E86B39C4B7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458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>
            <a:extLst>
              <a:ext uri="{FF2B5EF4-FFF2-40B4-BE49-F238E27FC236}">
                <a16:creationId xmlns:a16="http://schemas.microsoft.com/office/drawing/2014/main" id="{7FEBB377-447E-4F52-87D8-8001155A75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73BB30E9-8493-45E3-BD7E-FD5DCB0129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BCF2E7B2-D01F-4846-9FFF-96A7F01CE4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>
              <a:extLst>
                <a:ext uri="{FF2B5EF4-FFF2-40B4-BE49-F238E27FC236}">
                  <a16:creationId xmlns:a16="http://schemas.microsoft.com/office/drawing/2014/main" id="{7687D4E3-DA82-4B62-B19A-86F31731977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B5576FAF-F3E1-4CC5-B88B-0198F2105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F87E52B1-38C9-4E33-AAF3-BF06500A3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836EB3B1-3E19-4A0A-A9DE-B85EC78B0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A541583E-90FA-4A04-9BB4-DF54DE674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AF1BCBE3-95B4-473B-B2BB-88B2A4D46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570EB87D-7139-4FCE-8AD0-F04539A83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BCD13869-C734-4744-9966-1E45BC7E7B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FA510161-0890-48DC-A1C7-4BC9C39F89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3">
              <a:extLst>
                <a:ext uri="{FF2B5EF4-FFF2-40B4-BE49-F238E27FC236}">
                  <a16:creationId xmlns:a16="http://schemas.microsoft.com/office/drawing/2014/main" id="{A94FCB9B-2163-47FE-A471-2F08FDD89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D43D310D-82EB-45FB-9575-7A05EC97B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5">
              <a:extLst>
                <a:ext uri="{FF2B5EF4-FFF2-40B4-BE49-F238E27FC236}">
                  <a16:creationId xmlns:a16="http://schemas.microsoft.com/office/drawing/2014/main" id="{C27E9B67-E811-420C-B457-B01D5DA938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202E0DEF-5320-414A-9D09-9F04D307F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CDE55A6-B058-43BF-82AD-E2CF701CE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E76D96D4-DB64-4D87-93A0-8CF7BF7C42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09C9CCA1-C999-4358-BCFB-93A526B93A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091B2AA6-BAFC-4C63-B6E5-E567B0781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F5352-9E79-422D-A715-9F8798C83E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94E48EF3-5490-4793-84A1-99F9541C9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FF2C4395-852E-4B55-9169-B80758CC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4A470D8C-6B28-4432-B2DC-BB7F4AAD0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51494A52-CCA4-4E8F-B96C-7191A78BEA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F9581B5B-4CC9-40EF-B351-1E0844E779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B36CE5E6-82DB-4EC4-B8F2-00441C7F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CB0DDE8-E457-4049-A1B5-9DC1A38E54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F582F19F-50DB-4CD0-9261-9F3D4369D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3238F99-8877-414A-B15E-AC6904170A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4BB808B9-70D1-4973-9B42-7047A609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F9C9A6F1-DCA9-40C4-A241-EAD329309E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0AEF41F-FC56-4890-9142-E6A51D258B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6145C89F-8512-4401-B52C-D9558C1D01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ED9CFB26-B8E6-48B1-A29F-24EB666228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6E85637-D434-4429-B291-1ECF3AEA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30C150FF-3376-469B-9681-2D2C44986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434EB90B-7746-4C60-9E11-00C8E6B4B1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7426CC65-8A41-4481-9E5D-C5331B6EE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97E7B34D-0DDF-4DE2-99C4-6BC45D794E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6FC8D70A-8526-4C79-92C2-97301B914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39BE5684-35BB-46F4-9C5C-EAF067BC62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5089B3F9-64DE-4CB8-BF0E-34B007F8C7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4FECBD9-B54C-4D5A-A9AA-E7619DF761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0ADCA952-0EDE-409C-B4D0-54FF479FC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119A132-F0A3-4452-851C-D950D84D53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BEC3E088-80FD-4804-92A1-2E76BA051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EA438C2B-5159-428A-AB6D-0446066C3F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65B120BA-B006-4B6A-8DA5-F28EA6CDD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AB954FAD-8B27-4E4D-A4ED-D5FB03A7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D653A1E5-8205-431C-8097-803798E04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54533794-0E7B-4B02-8F24-BDC83126E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D4D327AA-0BF7-4AB8-91E9-11F76213D3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8AB14D4-E7E1-4D1E-8B5C-B1A1653B9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9424AD2E-65D9-4F30-9676-D28A85EE68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F382EF80-0B77-4D44-B4FF-8B6BE2567C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92C5A2A8-B427-43AB-B91C-75984A933E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E9704698-3565-478A-9D58-D0A9430F2C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E5B6714A-DEAD-4521-A9A6-9E2A55F92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EC562B80-8A9A-4CB6-84CD-035DC0A57C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F6A42320-400F-45BF-9470-203CFA636A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35">
            <a:extLst>
              <a:ext uri="{FF2B5EF4-FFF2-40B4-BE49-F238E27FC236}">
                <a16:creationId xmlns:a16="http://schemas.microsoft.com/office/drawing/2014/main" id="{481E019A-1F81-4852-8272-EA711EFF70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913573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03DFE5C-9D27-413D-8A78-400F180438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862107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FAC858D-C943-4AF2-ADB4-A578F396684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73D3F0-5814-4D17-B429-BC41662F4189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0485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GB" noProof="0" dirty="0"/>
              <a:t>Click to 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974CE-5775-4767-8B2D-E006DC5555F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7E5B4-99B2-4696-8ED1-B7AB1747A2A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36EA4-84ED-4506-A242-5F0C906222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72EC5-4F70-48F3-89D4-91D2D67BE51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0718A-D70B-4A4B-A26A-0BF5E34D006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2A85445C-DF4B-4BAF-BA3E-2C7E13C6966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B8C37-F6A7-408B-AED7-05A293BD9B5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7EB9A-C91F-4B28-8363-238C69D8FF4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E0A0B3FD-4538-4369-83B6-70C4DFCECF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B2A43BD1-0F4A-4FE6-96C0-15FBFE85BD1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95DF14-2515-429C-B3CC-7063B560D420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23CC6-05EA-4B5E-8619-45B5D426CFF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5246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D87FD7A2-8AF9-450B-AA84-809A435321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0240AC5B-4C6A-426A-B2D7-877F8935F4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E5A84B8F-F202-4882-842F-83827F0172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EC37A7B2-975C-4770-92F5-8992CA55725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>
              <a:extLst>
                <a:ext uri="{FF2B5EF4-FFF2-40B4-BE49-F238E27FC236}">
                  <a16:creationId xmlns:a16="http://schemas.microsoft.com/office/drawing/2014/main" id="{54F552E3-D38D-41BC-82E3-60C99794836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569FA1AE-C9C3-462F-A77A-B6BBCF918C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6DB2EA32-9261-498B-830E-2FBDFA157F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EFF73E3A-06C3-4974-93E2-696040A8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C4DC2C60-02AB-49AD-B3DD-BBCF7166C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30961497-8835-4080-AFE2-534351DE26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E68F9C23-752D-42BE-A4E5-9B68536C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13FC5098-8507-4098-93FB-F2624FFC6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7E5888E8-4F68-4921-8A2B-AEC299F6A1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3">
              <a:extLst>
                <a:ext uri="{FF2B5EF4-FFF2-40B4-BE49-F238E27FC236}">
                  <a16:creationId xmlns:a16="http://schemas.microsoft.com/office/drawing/2014/main" id="{B67C5942-8CB4-499B-AA8B-12470AC8A7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4">
              <a:extLst>
                <a:ext uri="{FF2B5EF4-FFF2-40B4-BE49-F238E27FC236}">
                  <a16:creationId xmlns:a16="http://schemas.microsoft.com/office/drawing/2014/main" id="{7AD189ED-F890-4E02-8D27-6A3CE26489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5">
              <a:extLst>
                <a:ext uri="{FF2B5EF4-FFF2-40B4-BE49-F238E27FC236}">
                  <a16:creationId xmlns:a16="http://schemas.microsoft.com/office/drawing/2014/main" id="{A694629D-32D1-4504-B143-297920522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2412EA18-A215-4DFD-A0A6-2AD409F481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7">
              <a:extLst>
                <a:ext uri="{FF2B5EF4-FFF2-40B4-BE49-F238E27FC236}">
                  <a16:creationId xmlns:a16="http://schemas.microsoft.com/office/drawing/2014/main" id="{C4E0E6D7-A2DC-410B-9822-C2D716A99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8">
              <a:extLst>
                <a:ext uri="{FF2B5EF4-FFF2-40B4-BE49-F238E27FC236}">
                  <a16:creationId xmlns:a16="http://schemas.microsoft.com/office/drawing/2014/main" id="{D7B7983B-BA78-4770-8F07-998CF704F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19">
              <a:extLst>
                <a:ext uri="{FF2B5EF4-FFF2-40B4-BE49-F238E27FC236}">
                  <a16:creationId xmlns:a16="http://schemas.microsoft.com/office/drawing/2014/main" id="{A748B14A-0908-4434-A2E9-F3E4992B20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Freeform 20">
              <a:extLst>
                <a:ext uri="{FF2B5EF4-FFF2-40B4-BE49-F238E27FC236}">
                  <a16:creationId xmlns:a16="http://schemas.microsoft.com/office/drawing/2014/main" id="{9A723747-6853-43C4-AAB4-C1C0C93D99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Rectangle 21">
              <a:extLst>
                <a:ext uri="{FF2B5EF4-FFF2-40B4-BE49-F238E27FC236}">
                  <a16:creationId xmlns:a16="http://schemas.microsoft.com/office/drawing/2014/main" id="{135592F9-D2BB-451E-96FF-092A1EE1A3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2">
              <a:extLst>
                <a:ext uri="{FF2B5EF4-FFF2-40B4-BE49-F238E27FC236}">
                  <a16:creationId xmlns:a16="http://schemas.microsoft.com/office/drawing/2014/main" id="{745670F2-51EA-4EA7-A414-FB609C350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3">
              <a:extLst>
                <a:ext uri="{FF2B5EF4-FFF2-40B4-BE49-F238E27FC236}">
                  <a16:creationId xmlns:a16="http://schemas.microsoft.com/office/drawing/2014/main" id="{99B68E36-21CB-49F9-8DAA-F892BB3F7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4">
              <a:extLst>
                <a:ext uri="{FF2B5EF4-FFF2-40B4-BE49-F238E27FC236}">
                  <a16:creationId xmlns:a16="http://schemas.microsoft.com/office/drawing/2014/main" id="{F07D88E7-14BD-4576-AC88-8D241E6B93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BCAAAD9F-0A1F-49A6-A4DE-A5A523C546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6">
              <a:extLst>
                <a:ext uri="{FF2B5EF4-FFF2-40B4-BE49-F238E27FC236}">
                  <a16:creationId xmlns:a16="http://schemas.microsoft.com/office/drawing/2014/main" id="{DA1B6F50-51ED-4149-9C09-11E8008977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7">
              <a:extLst>
                <a:ext uri="{FF2B5EF4-FFF2-40B4-BE49-F238E27FC236}">
                  <a16:creationId xmlns:a16="http://schemas.microsoft.com/office/drawing/2014/main" id="{0AC74EF2-F419-4368-912E-71A0EA81D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8">
              <a:extLst>
                <a:ext uri="{FF2B5EF4-FFF2-40B4-BE49-F238E27FC236}">
                  <a16:creationId xmlns:a16="http://schemas.microsoft.com/office/drawing/2014/main" id="{1C171149-6E4E-4D78-AB93-8E367FDD9F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29">
              <a:extLst>
                <a:ext uri="{FF2B5EF4-FFF2-40B4-BE49-F238E27FC236}">
                  <a16:creationId xmlns:a16="http://schemas.microsoft.com/office/drawing/2014/main" id="{A815DF7B-E424-42AB-A6AB-634DA40688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0">
              <a:extLst>
                <a:ext uri="{FF2B5EF4-FFF2-40B4-BE49-F238E27FC236}">
                  <a16:creationId xmlns:a16="http://schemas.microsoft.com/office/drawing/2014/main" id="{66BD8C37-8BC5-45CD-B87D-5AFE1A70D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1">
              <a:extLst>
                <a:ext uri="{FF2B5EF4-FFF2-40B4-BE49-F238E27FC236}">
                  <a16:creationId xmlns:a16="http://schemas.microsoft.com/office/drawing/2014/main" id="{2CEB33A3-B63A-4808-96DD-C5F24BF9A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2">
              <a:extLst>
                <a:ext uri="{FF2B5EF4-FFF2-40B4-BE49-F238E27FC236}">
                  <a16:creationId xmlns:a16="http://schemas.microsoft.com/office/drawing/2014/main" id="{C313A88E-E4EB-47A3-9504-3CBEC9DA2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4">
              <a:extLst>
                <a:ext uri="{FF2B5EF4-FFF2-40B4-BE49-F238E27FC236}">
                  <a16:creationId xmlns:a16="http://schemas.microsoft.com/office/drawing/2014/main" id="{56F05306-E858-4AD6-9044-0829EB27D9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5">
              <a:extLst>
                <a:ext uri="{FF2B5EF4-FFF2-40B4-BE49-F238E27FC236}">
                  <a16:creationId xmlns:a16="http://schemas.microsoft.com/office/drawing/2014/main" id="{32901447-608B-4121-B7E4-6FCEAEA250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6">
              <a:extLst>
                <a:ext uri="{FF2B5EF4-FFF2-40B4-BE49-F238E27FC236}">
                  <a16:creationId xmlns:a16="http://schemas.microsoft.com/office/drawing/2014/main" id="{39190006-5196-47DB-99AE-94D3B7F04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7">
              <a:extLst>
                <a:ext uri="{FF2B5EF4-FFF2-40B4-BE49-F238E27FC236}">
                  <a16:creationId xmlns:a16="http://schemas.microsoft.com/office/drawing/2014/main" id="{8604054B-C93B-45A8-AB0E-E43486145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8">
              <a:extLst>
                <a:ext uri="{FF2B5EF4-FFF2-40B4-BE49-F238E27FC236}">
                  <a16:creationId xmlns:a16="http://schemas.microsoft.com/office/drawing/2014/main" id="{D0EFF960-9F83-4FFE-BF82-B52577442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39">
              <a:extLst>
                <a:ext uri="{FF2B5EF4-FFF2-40B4-BE49-F238E27FC236}">
                  <a16:creationId xmlns:a16="http://schemas.microsoft.com/office/drawing/2014/main" id="{99D3D888-B3BA-4D97-B256-1108E2C3F2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0">
              <a:extLst>
                <a:ext uri="{FF2B5EF4-FFF2-40B4-BE49-F238E27FC236}">
                  <a16:creationId xmlns:a16="http://schemas.microsoft.com/office/drawing/2014/main" id="{7F59FA3C-1276-422B-80A8-04EF5B7FFB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1">
              <a:extLst>
                <a:ext uri="{FF2B5EF4-FFF2-40B4-BE49-F238E27FC236}">
                  <a16:creationId xmlns:a16="http://schemas.microsoft.com/office/drawing/2014/main" id="{0F1A5475-0A1C-4B1A-97EC-5E3CD8067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2">
              <a:extLst>
                <a:ext uri="{FF2B5EF4-FFF2-40B4-BE49-F238E27FC236}">
                  <a16:creationId xmlns:a16="http://schemas.microsoft.com/office/drawing/2014/main" id="{A3DDBAEE-DF7C-4EC8-94DD-05D69B1CDE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D5F93DF4-E313-489C-8E2A-B483A92DED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4">
              <a:extLst>
                <a:ext uri="{FF2B5EF4-FFF2-40B4-BE49-F238E27FC236}">
                  <a16:creationId xmlns:a16="http://schemas.microsoft.com/office/drawing/2014/main" id="{4DC15CBD-9941-4E37-A8B4-F231D3B3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5">
              <a:extLst>
                <a:ext uri="{FF2B5EF4-FFF2-40B4-BE49-F238E27FC236}">
                  <a16:creationId xmlns:a16="http://schemas.microsoft.com/office/drawing/2014/main" id="{9ADB481C-21A1-49F8-ACE4-4CD0729D9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6">
              <a:extLst>
                <a:ext uri="{FF2B5EF4-FFF2-40B4-BE49-F238E27FC236}">
                  <a16:creationId xmlns:a16="http://schemas.microsoft.com/office/drawing/2014/main" id="{E4D2031E-0A6F-4C49-9ED4-AB51D06F0F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7">
              <a:extLst>
                <a:ext uri="{FF2B5EF4-FFF2-40B4-BE49-F238E27FC236}">
                  <a16:creationId xmlns:a16="http://schemas.microsoft.com/office/drawing/2014/main" id="{C44C9E42-3F3B-4C13-A2DA-02F22BA28A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8">
              <a:extLst>
                <a:ext uri="{FF2B5EF4-FFF2-40B4-BE49-F238E27FC236}">
                  <a16:creationId xmlns:a16="http://schemas.microsoft.com/office/drawing/2014/main" id="{01353E56-76A6-4F6D-B228-D349DD153D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49">
              <a:extLst>
                <a:ext uri="{FF2B5EF4-FFF2-40B4-BE49-F238E27FC236}">
                  <a16:creationId xmlns:a16="http://schemas.microsoft.com/office/drawing/2014/main" id="{61622A06-0465-4E80-BE10-ABA3B3FE3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0">
              <a:extLst>
                <a:ext uri="{FF2B5EF4-FFF2-40B4-BE49-F238E27FC236}">
                  <a16:creationId xmlns:a16="http://schemas.microsoft.com/office/drawing/2014/main" id="{87927BE2-A3FC-4F6C-B8B1-028431DC64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1">
              <a:extLst>
                <a:ext uri="{FF2B5EF4-FFF2-40B4-BE49-F238E27FC236}">
                  <a16:creationId xmlns:a16="http://schemas.microsoft.com/office/drawing/2014/main" id="{9AB4F4C4-EA49-4CC5-B240-860DE380C3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2">
              <a:extLst>
                <a:ext uri="{FF2B5EF4-FFF2-40B4-BE49-F238E27FC236}">
                  <a16:creationId xmlns:a16="http://schemas.microsoft.com/office/drawing/2014/main" id="{357BA5D2-76BC-4D95-9315-2DE8D62D5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3">
              <a:extLst>
                <a:ext uri="{FF2B5EF4-FFF2-40B4-BE49-F238E27FC236}">
                  <a16:creationId xmlns:a16="http://schemas.microsoft.com/office/drawing/2014/main" id="{DCED355D-42FD-4686-B0EF-0E3062E1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4">
              <a:extLst>
                <a:ext uri="{FF2B5EF4-FFF2-40B4-BE49-F238E27FC236}">
                  <a16:creationId xmlns:a16="http://schemas.microsoft.com/office/drawing/2014/main" id="{0958AEB7-DBAD-45AC-9AB2-48F0F17659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5">
              <a:extLst>
                <a:ext uri="{FF2B5EF4-FFF2-40B4-BE49-F238E27FC236}">
                  <a16:creationId xmlns:a16="http://schemas.microsoft.com/office/drawing/2014/main" id="{D21079D7-F09E-4BC4-907F-AB73704555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6">
              <a:extLst>
                <a:ext uri="{FF2B5EF4-FFF2-40B4-BE49-F238E27FC236}">
                  <a16:creationId xmlns:a16="http://schemas.microsoft.com/office/drawing/2014/main" id="{A704AF6D-383A-461D-9A8E-803EB90D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7">
              <a:extLst>
                <a:ext uri="{FF2B5EF4-FFF2-40B4-BE49-F238E27FC236}">
                  <a16:creationId xmlns:a16="http://schemas.microsoft.com/office/drawing/2014/main" id="{FC012E4A-28D8-454A-A556-8AC6B0EB0B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8">
              <a:extLst>
                <a:ext uri="{FF2B5EF4-FFF2-40B4-BE49-F238E27FC236}">
                  <a16:creationId xmlns:a16="http://schemas.microsoft.com/office/drawing/2014/main" id="{905E96C3-CEAF-465F-98F7-C346C851D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59">
              <a:extLst>
                <a:ext uri="{FF2B5EF4-FFF2-40B4-BE49-F238E27FC236}">
                  <a16:creationId xmlns:a16="http://schemas.microsoft.com/office/drawing/2014/main" id="{B96BC9E4-E5E9-4941-BC5B-77E75A08F2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0">
              <a:extLst>
                <a:ext uri="{FF2B5EF4-FFF2-40B4-BE49-F238E27FC236}">
                  <a16:creationId xmlns:a16="http://schemas.microsoft.com/office/drawing/2014/main" id="{094DCF66-2169-4747-B305-D494F1D1B5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1">
              <a:extLst>
                <a:ext uri="{FF2B5EF4-FFF2-40B4-BE49-F238E27FC236}">
                  <a16:creationId xmlns:a16="http://schemas.microsoft.com/office/drawing/2014/main" id="{4AEC03C8-5E0C-4AFF-AE73-885A440478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0EA371-30C6-42A1-8D7F-5F691CCF4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77613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821C742-34A7-4634-ABFF-1A8C76DB814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CFA768B8-D2D1-447E-9F0E-47C681CCC9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784771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E3563E49-DAF7-4206-AAD7-38E789258387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0BA02072-FEDB-429A-A4C0-22D59D09BF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0ABA4448-A18D-4663-B455-EAD951F862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8876535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176FAE9-F8D7-45AD-AA56-97F65AF5C7CF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B87D9FE-C85C-4214-9157-DD7F3ED28A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15BBA84-73B3-48DF-B6EE-69867E46B6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387319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229705A0-38F7-4A9C-86A4-2F68DE74B02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4D897568-993B-4A02-A134-6722AC6A9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CA8F343C-4D99-4A43-995F-05ACA5C64E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82467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624966D-E4EA-4F50-9BB6-48291DC82572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C435E10-BA07-43CA-946E-F929538E56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8818C800-1FD7-46E3-9513-EDED28C7D4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13176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54BDF27-BFAD-478C-A199-3DB667D3F5E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219F3B99-BA96-428A-8B96-08B07C3957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E6A1775-999F-4891-AEA1-BDBEAF077E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32586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9F2674CC-72EB-4595-86BE-D02CD83455C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>
            <a:extLst>
              <a:ext uri="{FF2B5EF4-FFF2-40B4-BE49-F238E27FC236}">
                <a16:creationId xmlns:a16="http://schemas.microsoft.com/office/drawing/2014/main" id="{C2FB46BE-AAF7-42FF-9037-1C6EE88FE3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62CC006-DD2A-4ACA-910F-2010703F4F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1621343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6725A7B3-05B9-43EC-BD6A-2951B787802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3AF26A12-2ED5-4400-ADF5-846B94638F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DA5586F-18E7-4601-96CA-50CD2AA81E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6385034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553431B-6092-48C5-AD7C-F30516D7A38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B4389B36-E541-48E7-A912-C35EE13572D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BA1EDDF-3973-431D-958F-640EC310C4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99571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sp>
        <p:nvSpPr>
          <p:cNvPr id="73" name="Subtitle 72">
            <a:extLst>
              <a:ext uri="{FF2B5EF4-FFF2-40B4-BE49-F238E27FC236}">
                <a16:creationId xmlns:a16="http://schemas.microsoft.com/office/drawing/2014/main" id="{2993D1DC-23D0-40CA-BA80-0CCA239AC6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>
            <a:extLst>
              <a:ext uri="{FF2B5EF4-FFF2-40B4-BE49-F238E27FC236}">
                <a16:creationId xmlns:a16="http://schemas.microsoft.com/office/drawing/2014/main" id="{57544754-61DA-4535-96B6-21D24A6188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08BE5594-C448-4AC9-B08C-E09264A163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443970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6F4D0A5-6CC7-400E-9C3C-0694666F6F8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C8E1928D-065A-4AB1-9DF2-3C1374F8D1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11A1BDE-E875-46F4-AFCD-40A3010281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960759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4E114E6-BD85-4C72-BAB6-6A2A343DA8D5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3156ADEC-0272-4274-9765-6F13B085BB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13892CA3-1F3C-40B3-9F82-3B2099571F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014751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CFB8DF9-51A8-485E-9F12-E5A3330F489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2DDB1C3D-68C3-412D-8EB3-97570F00136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8C843FD-33AA-4EEC-9FDF-27DC52E9A1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342566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7F53C6-9053-440C-8E3D-971AFB12FFFC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7AF040AB-A5DC-4D6D-B6BA-75BCAFC7AA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51F7505-AB35-46E5-9D36-6EFD604C99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2642194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4420FA1-8DAE-4658-86CF-B5658CDC24E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234B86AF-61C0-4BEF-AED9-AB6E104586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1EC55AF-72F6-4B80-B565-E4736853BB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014275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8A16490-7A25-479D-8887-224357329F5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E5F69457-834C-4B3E-AF4C-CDBC7D6FC8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C135A83-4349-4D19-A851-56FC171B9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798071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ABDE6FE-819A-4678-A6E8-009E38A1A56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FD7259D0-6B32-4DE1-8F13-A21A1C988B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D42A6F0E-E106-4C5B-90DE-D6097D2850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263184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>
            <a:extLst>
              <a:ext uri="{FF2B5EF4-FFF2-40B4-BE49-F238E27FC236}">
                <a16:creationId xmlns:a16="http://schemas.microsoft.com/office/drawing/2014/main" id="{4CE4066F-5CB1-43C1-8385-16A6CA0296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7C590671-A7C1-4FD2-8937-335D342E21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8898085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C88C7B38-255E-4D79-80C8-2A025E1CFA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C7B1783-9A42-4500-B3D5-978D81F020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7175611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B37A7C5F-6C97-4907-9B6E-CAD54B542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9411580-DB87-4A03-8CAA-0596920BA9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7656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>
            <a:extLst>
              <a:ext uri="{FF2B5EF4-FFF2-40B4-BE49-F238E27FC236}">
                <a16:creationId xmlns:a16="http://schemas.microsoft.com/office/drawing/2014/main" id="{440AA25A-4016-4893-8A83-7E439342033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7246302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47EAFC36-6B42-4718-B950-E73D679183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2C5AC15-2F83-4DFF-A7D6-FDC451DF0F7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9204199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9A35FC83-B4F8-4E38-8B51-53931CF7E2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9D845B7-610D-45D7-886B-50A578383B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192081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97A5019C-6BF2-4398-8DAA-FF283C94EA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47F16148-6109-4250-8F2B-85B5C621F0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55453532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77A3F8CD-5F2E-491B-926F-DCC7B4CAEC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495759F-BC16-45E8-9CE1-BF7AC6B52D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847522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06AF1983-185F-47DE-98ED-8E65C1C77D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D9D2841-CD85-42CB-9788-F269FA32FE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6121405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17/3/2024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17/3/2024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17/3/2024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17/3/2024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>
            <a:extLst>
              <a:ext uri="{FF2B5EF4-FFF2-40B4-BE49-F238E27FC236}">
                <a16:creationId xmlns:a16="http://schemas.microsoft.com/office/drawing/2014/main" id="{D4618085-6A58-496C-A30D-555A1C153755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8E018D-B91E-4FCF-8E3D-E1119B796B6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74060-CB40-4866-BC46-412241E584C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373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>
            <a:lvl1pPr>
              <a:defRPr b="0" i="0">
                <a:latin typeface="Garamond" panose="02020404030301010803" pitchFamily="18" charset="0"/>
              </a:defRPr>
            </a:lvl1pPr>
            <a:lvl2pPr>
              <a:defRPr b="0" i="0">
                <a:latin typeface="Garamond" panose="02020404030301010803" pitchFamily="18" charset="0"/>
              </a:defRPr>
            </a:lvl2pPr>
            <a:lvl3pPr>
              <a:defRPr b="0" i="0">
                <a:latin typeface="Garamond" panose="02020404030301010803" pitchFamily="18" charset="0"/>
              </a:defRPr>
            </a:lvl3pPr>
            <a:lvl4pPr>
              <a:defRPr b="0" i="0">
                <a:latin typeface="Garamond" panose="02020404030301010803" pitchFamily="18" charset="0"/>
              </a:defRPr>
            </a:lvl4pPr>
            <a:lvl5pPr>
              <a:defRPr b="0" i="0">
                <a:latin typeface="Garamond" panose="02020404030301010803" pitchFamily="18" charset="0"/>
              </a:defRPr>
            </a:lvl5pPr>
          </a:lstStyle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6262-DA14-43FE-B7AA-479C75CB9FF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FC4A-C989-4916-B28D-469943DEEFD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D5D96E0D-0308-450C-A1B8-18356D2C171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84117D5A-86B7-4AD4-AEA3-09FD38F3CFB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F26E98-E7B3-401C-BBD3-44AED288710C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3FC3F-C9AF-4833-9D51-51399AED917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EBC3B63-F8E6-4CD5-A3CE-0A68BD6D24E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739982C-B3F1-49FA-A015-50C5BA9FD40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1841E0A-6DB9-42D0-BD80-57DE7F80C2E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3F4A80-45A0-4953-8364-5BB35BEE19EA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BD119-1E9F-42C8-BBE3-BA1D5B3AB4DB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A6C2717-A40C-4B91-A59E-476ABCBFA49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E5CE3F13-4F10-496E-9AF5-EB9AD5EEB8C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4F400719-C365-4225-A532-5F986A18EC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B1DF00D-30B2-490C-B3B2-6E92730487D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DCC63-20FE-4D59-BB93-369A8D612D40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80D9D-A3A2-4222-913D-0FD981A9D57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352491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>
                <a:latin typeface="Georgia" panose="02040502050405020303" pitchFamily="18" charset="0"/>
              </a:defRPr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17/3/2024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17/3/2024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17/3/2024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17/3/2024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3" r:id="rId3"/>
    <p:sldLayoutId id="214748376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649" r:id="rId10"/>
    <p:sldLayoutId id="2147483656" r:id="rId11"/>
    <p:sldLayoutId id="2147483658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1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35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43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E096F91-AD99-4C52-895F-5F73C9ACDCD8}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17/3/2024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2FC2E14-24A9-4C48-BA13-A2E74B0AAD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063" y="2487775"/>
            <a:ext cx="6451882" cy="2100130"/>
          </a:xfrm>
        </p:spPr>
        <p:txBody>
          <a:bodyPr>
            <a:normAutofit fontScale="92500" lnSpcReduction="20000"/>
          </a:bodyPr>
          <a:lstStyle/>
          <a:p>
            <a:r>
              <a:rPr lang="en-AU" dirty="0"/>
              <a:t>A Simple Diffusion Based Framework for Modelling Time-Varying Cognitive Processes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026CC54-D1D4-4C0D-BFC7-81219B6B1A1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AU" dirty="0"/>
              <a:t>Manikya Alister &amp; Nathan Evans</a:t>
            </a:r>
            <a:endParaRPr lang="en-AU" b="0" dirty="0"/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3A3A8E-36C3-446B-985E-CEB7C28263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AU"/>
              <a:t>Identifier first line</a:t>
            </a:r>
          </a:p>
          <a:p>
            <a:pPr lvl="1"/>
            <a:r>
              <a:rPr lang="en-AU"/>
              <a:t>Second line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11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B8AD8-9EBB-5D85-6B27-57C6CC6BF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 idea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CF8B32-4A0E-79E8-BCFA-93D8ADCA972A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284133" y="1315149"/>
            <a:ext cx="6230748" cy="5147785"/>
          </a:xfrm>
        </p:spPr>
        <p:txBody>
          <a:bodyPr/>
          <a:lstStyle/>
          <a:p>
            <a:r>
              <a:rPr lang="en-US" dirty="0"/>
              <a:t>E.g. using DDM parameter </a:t>
            </a:r>
            <a:r>
              <a:rPr lang="en-US" i="1" dirty="0"/>
              <a:t>a </a:t>
            </a:r>
            <a:r>
              <a:rPr lang="en-US" dirty="0"/>
              <a:t>(threshold/caution)</a:t>
            </a:r>
            <a:r>
              <a:rPr lang="en-US" i="1" dirty="0"/>
              <a:t>:</a:t>
            </a:r>
          </a:p>
          <a:p>
            <a:endParaRPr lang="en-US" dirty="0"/>
          </a:p>
          <a:p>
            <a:r>
              <a:rPr lang="en-US" dirty="0"/>
              <a:t>In the standard diffusion model, we can think of parameters as a </a:t>
            </a:r>
            <a:r>
              <a:rPr lang="en-US" i="1" dirty="0"/>
              <a:t>constant </a:t>
            </a:r>
            <a:r>
              <a:rPr lang="en-US" dirty="0"/>
              <a:t>value across trials. E.g.:  </a:t>
            </a:r>
          </a:p>
          <a:p>
            <a:endParaRPr lang="en-US" dirty="0"/>
          </a:p>
          <a:p>
            <a:r>
              <a:rPr lang="en-US" dirty="0"/>
              <a:t>a = a</a:t>
            </a:r>
          </a:p>
          <a:p>
            <a:endParaRPr lang="en-US" dirty="0"/>
          </a:p>
          <a:p>
            <a:r>
              <a:rPr lang="en-US" dirty="0"/>
              <a:t>But what if instead, threshold decreased linearly as people became more confident in the task? We could model changes across trials using a linear function: </a:t>
            </a:r>
          </a:p>
          <a:p>
            <a:endParaRPr lang="en-US" dirty="0"/>
          </a:p>
          <a:p>
            <a:r>
              <a:rPr lang="en-US" dirty="0"/>
              <a:t>a = -b * trial + c </a:t>
            </a:r>
          </a:p>
          <a:p>
            <a:endParaRPr lang="en-US" dirty="0"/>
          </a:p>
          <a:p>
            <a:r>
              <a:rPr lang="en-US" dirty="0"/>
              <a:t>Instead of just estimating a single parameter, we estimate the parameters of the time varying function (in this case, the linear function).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13341A1-7304-5B0B-BFF1-8D5CE0B0295F}"/>
              </a:ext>
            </a:extLst>
          </p:cNvPr>
          <p:cNvGrpSpPr/>
          <p:nvPr/>
        </p:nvGrpSpPr>
        <p:grpSpPr>
          <a:xfrm>
            <a:off x="6829467" y="4622982"/>
            <a:ext cx="4142434" cy="1358369"/>
            <a:chOff x="6740873" y="4110918"/>
            <a:chExt cx="4142434" cy="1358369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A9A7E5F-245B-3D01-4181-B6A9176EA739}"/>
                </a:ext>
              </a:extLst>
            </p:cNvPr>
            <p:cNvSpPr/>
            <p:nvPr/>
          </p:nvSpPr>
          <p:spPr>
            <a:xfrm>
              <a:off x="7237899" y="4209939"/>
              <a:ext cx="3645408" cy="89001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B30F6AE-5FAA-37CD-7AED-5858DEACC2D0}"/>
                </a:ext>
              </a:extLst>
            </p:cNvPr>
            <p:cNvSpPr txBox="1"/>
            <p:nvPr/>
          </p:nvSpPr>
          <p:spPr>
            <a:xfrm>
              <a:off x="8733430" y="5099955"/>
              <a:ext cx="6781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Trials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BD8DF5E-F92A-B908-B755-C704D0A72B59}"/>
                </a:ext>
              </a:extLst>
            </p:cNvPr>
            <p:cNvSpPr txBox="1"/>
            <p:nvPr/>
          </p:nvSpPr>
          <p:spPr>
            <a:xfrm rot="16200000">
              <a:off x="6381511" y="4470280"/>
              <a:ext cx="10880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Parameter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07DD427-4389-0B39-9630-7D7D3C9C0F51}"/>
                </a:ext>
              </a:extLst>
            </p:cNvPr>
            <p:cNvCxnSpPr>
              <a:cxnSpLocks/>
            </p:cNvCxnSpPr>
            <p:nvPr/>
          </p:nvCxnSpPr>
          <p:spPr>
            <a:xfrm>
              <a:off x="7232196" y="4432443"/>
              <a:ext cx="3645408" cy="4450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5205052-8EDF-30B7-8619-6E363D072D5A}"/>
              </a:ext>
            </a:extLst>
          </p:cNvPr>
          <p:cNvGrpSpPr/>
          <p:nvPr/>
        </p:nvGrpSpPr>
        <p:grpSpPr>
          <a:xfrm>
            <a:off x="6829466" y="2273519"/>
            <a:ext cx="4142434" cy="1358369"/>
            <a:chOff x="6829466" y="2273519"/>
            <a:chExt cx="4142434" cy="135836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B34C70B-D733-76BD-934B-A9F00041EE31}"/>
                </a:ext>
              </a:extLst>
            </p:cNvPr>
            <p:cNvSpPr/>
            <p:nvPr/>
          </p:nvSpPr>
          <p:spPr>
            <a:xfrm>
              <a:off x="7326492" y="2372540"/>
              <a:ext cx="3645408" cy="89001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229AD1-5C83-5F53-68E1-8AA4E59A24A5}"/>
                </a:ext>
              </a:extLst>
            </p:cNvPr>
            <p:cNvSpPr txBox="1"/>
            <p:nvPr/>
          </p:nvSpPr>
          <p:spPr>
            <a:xfrm>
              <a:off x="8822023" y="3262556"/>
              <a:ext cx="6781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Trials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B81166-928F-DFD0-3486-86B6A4A522ED}"/>
                </a:ext>
              </a:extLst>
            </p:cNvPr>
            <p:cNvSpPr txBox="1"/>
            <p:nvPr/>
          </p:nvSpPr>
          <p:spPr>
            <a:xfrm rot="16200000">
              <a:off x="6470104" y="2632881"/>
              <a:ext cx="10880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Parameter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0FD3F69-570F-CC73-F879-86928DDA0E04}"/>
                </a:ext>
              </a:extLst>
            </p:cNvPr>
            <p:cNvCxnSpPr/>
            <p:nvPr/>
          </p:nvCxnSpPr>
          <p:spPr>
            <a:xfrm>
              <a:off x="7320790" y="2682240"/>
              <a:ext cx="364540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49128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009E3-B13A-5BA3-BDE3-D26F6415A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A21C5-A768-5F67-C195-37433D667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study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7F5312-604A-1863-9D66-38C7692ED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11</a:t>
            </a:fld>
            <a:endParaRPr lang="en-AU" noProof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64BEF9-AD49-A729-C11C-887FD52E66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182"/>
          <a:stretch/>
        </p:blipFill>
        <p:spPr>
          <a:xfrm>
            <a:off x="6026416" y="2013351"/>
            <a:ext cx="5779643" cy="30396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D68881-4C27-88E7-A67E-52801B52564D}"/>
              </a:ext>
            </a:extLst>
          </p:cNvPr>
          <p:cNvSpPr txBox="1"/>
          <p:nvPr/>
        </p:nvSpPr>
        <p:spPr>
          <a:xfrm>
            <a:off x="6940273" y="1875530"/>
            <a:ext cx="3649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Diffusion Decision Model (DDM)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B2D51-D770-D797-B193-A905AA2B4DC2}"/>
              </a:ext>
            </a:extLst>
          </p:cNvPr>
          <p:cNvSpPr txBox="1"/>
          <p:nvPr/>
        </p:nvSpPr>
        <p:spPr>
          <a:xfrm>
            <a:off x="60286" y="2241636"/>
            <a:ext cx="46654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focused on 2 parameters:</a:t>
            </a:r>
          </a:p>
          <a:p>
            <a:endParaRPr lang="en-US" dirty="0"/>
          </a:p>
          <a:p>
            <a:r>
              <a:rPr lang="en-US" dirty="0"/>
              <a:t>Threshold/response caution (</a:t>
            </a:r>
            <a:r>
              <a:rPr lang="en-US" i="1" dirty="0"/>
              <a:t>a</a:t>
            </a:r>
            <a:r>
              <a:rPr lang="en-US" dirty="0"/>
              <a:t>): predicted to decrease over time. </a:t>
            </a:r>
          </a:p>
          <a:p>
            <a:endParaRPr lang="en-US" dirty="0"/>
          </a:p>
          <a:p>
            <a:r>
              <a:rPr lang="en-US" dirty="0"/>
              <a:t>Drift rate/task efficiency (</a:t>
            </a:r>
            <a:r>
              <a:rPr lang="en-US" i="1" dirty="0"/>
              <a:t>v</a:t>
            </a:r>
            <a:r>
              <a:rPr lang="en-US" dirty="0"/>
              <a:t>): predicted to increase over time.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1AFBE0-579C-3073-D915-F031FA2C7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967" y="2691546"/>
            <a:ext cx="813447" cy="1304241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846BB9C-0405-8B49-60B8-E8063F73B977}"/>
              </a:ext>
            </a:extLst>
          </p:cNvPr>
          <p:cNvSpPr/>
          <p:nvPr/>
        </p:nvSpPr>
        <p:spPr>
          <a:xfrm>
            <a:off x="10455439" y="1964250"/>
            <a:ext cx="1146048" cy="925879"/>
          </a:xfrm>
          <a:prstGeom prst="ellipse">
            <a:avLst/>
          </a:prstGeom>
          <a:solidFill>
            <a:srgbClr val="FFFF00">
              <a:alpha val="20231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AEFE136-68BC-C2E4-0AB9-D5F32EECFDF2}"/>
              </a:ext>
            </a:extLst>
          </p:cNvPr>
          <p:cNvSpPr/>
          <p:nvPr/>
        </p:nvSpPr>
        <p:spPr>
          <a:xfrm>
            <a:off x="8179944" y="2331420"/>
            <a:ext cx="1146048" cy="925879"/>
          </a:xfrm>
          <a:prstGeom prst="ellipse">
            <a:avLst/>
          </a:prstGeom>
          <a:solidFill>
            <a:srgbClr val="FFFF00">
              <a:alpha val="20231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9411A3F-8537-05E1-AA56-4491795E5763}"/>
              </a:ext>
            </a:extLst>
          </p:cNvPr>
          <p:cNvSpPr txBox="1">
            <a:spLocks/>
          </p:cNvSpPr>
          <p:nvPr/>
        </p:nvSpPr>
        <p:spPr>
          <a:xfrm>
            <a:off x="1277184" y="6169761"/>
            <a:ext cx="5663089" cy="45188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But the framework could apply to any DDM parameter </a:t>
            </a:r>
          </a:p>
        </p:txBody>
      </p:sp>
    </p:spTree>
    <p:extLst>
      <p:ext uri="{BB962C8B-B14F-4D97-AF65-F5344CB8AC3E}">
        <p14:creationId xmlns:p14="http://schemas.microsoft.com/office/powerpoint/2010/main" val="102800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E0A1-5D05-BB5D-E3E2-8DE2C9A1E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study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BC6D5E-6741-AB49-EED1-2FDA0332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12</a:t>
            </a:fld>
            <a:endParaRPr lang="en-AU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01E2CA-A2B9-CFC7-02A0-92A6F47C9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038" y="1571420"/>
            <a:ext cx="4747039" cy="48915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4C4AE4-2133-179D-5C4C-D084A1948214}"/>
              </a:ext>
            </a:extLst>
          </p:cNvPr>
          <p:cNvSpPr txBox="1"/>
          <p:nvPr/>
        </p:nvSpPr>
        <p:spPr>
          <a:xfrm>
            <a:off x="349970" y="1892379"/>
            <a:ext cx="5224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Full diffusion model without across trial variability.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Looked at 6 main time-varying functions.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Functions at both the block and trial level.</a:t>
            </a:r>
          </a:p>
        </p:txBody>
      </p:sp>
    </p:spTree>
    <p:extLst>
      <p:ext uri="{BB962C8B-B14F-4D97-AF65-F5344CB8AC3E}">
        <p14:creationId xmlns:p14="http://schemas.microsoft.com/office/powerpoint/2010/main" val="130316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9D758BF-8672-2741-93E6-5994618FB50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45058"/>
            <a:ext cx="6538648" cy="68579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AF034A-F894-B014-4592-37BE732D2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13</a:t>
            </a:fld>
            <a:endParaRPr lang="en-AU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DE6EFF-6FCF-5B2E-8F8A-9281355765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895EE88-A458-3D2F-E6D7-90AF6FF5C4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4179" y="245058"/>
            <a:ext cx="7417821" cy="6879660"/>
          </a:xfrm>
        </p:spPr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A71A24-28C2-88EB-EFEC-693B837A409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7254" y="2458225"/>
            <a:ext cx="4842569" cy="1579203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What is the practical utility of this framework? 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Do these models outperform the standard diffusion model in real data? 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How much is the standard diffusion model mislead by time-varying processes? 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487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1E3D2B4-98FB-52EB-F672-49FF16E718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1. What is the practical utility of this framework?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8BA8A6-228D-AACC-5308-BF136D1D7CA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09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E0A1-5D05-BB5D-E3E2-8DE2C9A1E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properties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BC6D5E-6741-AB49-EED1-2FDA0332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15</a:t>
            </a:fld>
            <a:endParaRPr lang="en-AU" noProof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2D1E52-647E-3096-A993-875F2EB173ED}"/>
              </a:ext>
            </a:extLst>
          </p:cNvPr>
          <p:cNvSpPr txBox="1"/>
          <p:nvPr/>
        </p:nvSpPr>
        <p:spPr>
          <a:xfrm>
            <a:off x="680345" y="1696138"/>
            <a:ext cx="84261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Can we distinguish the models from each other? (model recovery):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If we simulate data from a model assuming a given time-varying processes, will that same model fit the data best when we compare it to other candidate models?  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the parameters of the change functions be reliably estimated? (parameter recovery)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Does the model estimate the same parameter values that were used to generate the data?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C42092-C0DC-5959-7F66-32758C87D5C4}"/>
              </a:ext>
            </a:extLst>
          </p:cNvPr>
          <p:cNvSpPr/>
          <p:nvPr/>
        </p:nvSpPr>
        <p:spPr>
          <a:xfrm>
            <a:off x="594815" y="1696138"/>
            <a:ext cx="8597170" cy="11049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60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C6316-7CE7-AF34-3B49-BB7770BA7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recovery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C87910-EE4B-F7C0-5040-7F1DB9673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16</a:t>
            </a:fld>
            <a:endParaRPr lang="en-AU" noProof="0"/>
          </a:p>
        </p:txBody>
      </p:sp>
      <p:pic>
        <p:nvPicPr>
          <p:cNvPr id="6" name="Picture 5" descr="A screenshot of a table&#10;&#10;Description automatically generated">
            <a:extLst>
              <a:ext uri="{FF2B5EF4-FFF2-40B4-BE49-F238E27FC236}">
                <a16:creationId xmlns:a16="http://schemas.microsoft.com/office/drawing/2014/main" id="{E1D85DDC-8B1D-C88A-4B7B-E0F76405AA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819" y="1928757"/>
            <a:ext cx="6823985" cy="2467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9C65DA-FE06-69C0-A3FA-1E12C33D0F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819" y="4404192"/>
            <a:ext cx="6939732" cy="23603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5BD764-4447-A72E-B2A2-4FED345B130A}"/>
              </a:ext>
            </a:extLst>
          </p:cNvPr>
          <p:cNvSpPr txBox="1"/>
          <p:nvPr/>
        </p:nvSpPr>
        <p:spPr>
          <a:xfrm rot="16200000">
            <a:off x="861109" y="3256120"/>
            <a:ext cx="1875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Threshold (Caution; </a:t>
            </a:r>
            <a:r>
              <a:rPr lang="en-US" i="1" dirty="0"/>
              <a:t>a</a:t>
            </a:r>
            <a:r>
              <a:rPr lang="en-US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1FAAAE-6718-D2BD-E929-CA3379797A14}"/>
              </a:ext>
            </a:extLst>
          </p:cNvPr>
          <p:cNvSpPr txBox="1"/>
          <p:nvPr/>
        </p:nvSpPr>
        <p:spPr>
          <a:xfrm rot="16200000">
            <a:off x="867606" y="5503870"/>
            <a:ext cx="1875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Drift rate (Efficiency; </a:t>
            </a:r>
            <a:r>
              <a:rPr lang="en-US" i="1" dirty="0"/>
              <a:t>a</a:t>
            </a:r>
            <a:r>
              <a:rPr lang="en-US" dirty="0"/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3A3BD9-63D6-9223-6CFD-A95C7F43F3DE}"/>
              </a:ext>
            </a:extLst>
          </p:cNvPr>
          <p:cNvSpPr txBox="1"/>
          <p:nvPr/>
        </p:nvSpPr>
        <p:spPr>
          <a:xfrm>
            <a:off x="1428764" y="1135670"/>
            <a:ext cx="7645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Not extensive: only performed on some of the most fine-grained models (e.g., not the block varying models). Only compared models for one parameter against that parameters’ models. </a:t>
            </a:r>
          </a:p>
          <a:p>
            <a:endParaRPr lang="en-US" sz="1200" dirty="0"/>
          </a:p>
          <a:p>
            <a:r>
              <a:rPr lang="en-US" sz="1200" dirty="0"/>
              <a:t>Best fit according to BIC (AIC). Bold = model weights: probability that each model was the best model when fit to its own generating data. </a:t>
            </a:r>
          </a:p>
        </p:txBody>
      </p:sp>
    </p:spTree>
    <p:extLst>
      <p:ext uri="{BB962C8B-B14F-4D97-AF65-F5344CB8AC3E}">
        <p14:creationId xmlns:p14="http://schemas.microsoft.com/office/powerpoint/2010/main" val="2752336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1277F-002A-6336-AB72-A073D94B94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FABE9-495E-02D6-5BCA-BE6A95FBD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recovery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67EA69-5D9F-A26D-5A8E-046B27EE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17</a:t>
            </a:fld>
            <a:endParaRPr lang="en-AU" noProof="0"/>
          </a:p>
        </p:txBody>
      </p:sp>
      <p:pic>
        <p:nvPicPr>
          <p:cNvPr id="6" name="Picture 5" descr="A screenshot of a table&#10;&#10;Description automatically generated">
            <a:extLst>
              <a:ext uri="{FF2B5EF4-FFF2-40B4-BE49-F238E27FC236}">
                <a16:creationId xmlns:a16="http://schemas.microsoft.com/office/drawing/2014/main" id="{D94D3AB2-DB5A-A42E-B02A-A52DE2AB3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819" y="1928757"/>
            <a:ext cx="6823985" cy="2467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EC2712-8E9E-2EAC-A2BD-AEF6061C6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819" y="4404192"/>
            <a:ext cx="6939732" cy="23603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FD3E77-3A41-8F21-A974-BA29A4806B31}"/>
              </a:ext>
            </a:extLst>
          </p:cNvPr>
          <p:cNvSpPr txBox="1"/>
          <p:nvPr/>
        </p:nvSpPr>
        <p:spPr>
          <a:xfrm rot="16200000">
            <a:off x="861109" y="3256120"/>
            <a:ext cx="1875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Threshold (Caution; </a:t>
            </a:r>
            <a:r>
              <a:rPr lang="en-US" i="1" dirty="0"/>
              <a:t>a</a:t>
            </a:r>
            <a:r>
              <a:rPr lang="en-US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7CE550-6D1B-FF3C-C6BC-51DAA234F595}"/>
              </a:ext>
            </a:extLst>
          </p:cNvPr>
          <p:cNvSpPr txBox="1"/>
          <p:nvPr/>
        </p:nvSpPr>
        <p:spPr>
          <a:xfrm rot="16200000">
            <a:off x="867606" y="5503870"/>
            <a:ext cx="1875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Drift rate (Efficiency; </a:t>
            </a:r>
            <a:r>
              <a:rPr lang="en-US" i="1" dirty="0"/>
              <a:t>a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E0A7B6-7611-7A1C-8378-E1507EAD424F}"/>
              </a:ext>
            </a:extLst>
          </p:cNvPr>
          <p:cNvSpPr/>
          <p:nvPr/>
        </p:nvSpPr>
        <p:spPr>
          <a:xfrm>
            <a:off x="3634451" y="2948465"/>
            <a:ext cx="775503" cy="1261640"/>
          </a:xfrm>
          <a:prstGeom prst="rect">
            <a:avLst/>
          </a:prstGeom>
          <a:solidFill>
            <a:srgbClr val="FFFF00">
              <a:alpha val="2799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FD3FF4-7812-3F7D-B5EF-92E3E887FAC1}"/>
              </a:ext>
            </a:extLst>
          </p:cNvPr>
          <p:cNvSpPr/>
          <p:nvPr/>
        </p:nvSpPr>
        <p:spPr>
          <a:xfrm>
            <a:off x="3634451" y="5416145"/>
            <a:ext cx="775503" cy="1261640"/>
          </a:xfrm>
          <a:prstGeom prst="rect">
            <a:avLst/>
          </a:prstGeom>
          <a:solidFill>
            <a:srgbClr val="FFFF00">
              <a:alpha val="2799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1F592B-ADD0-189E-21B8-6B9FFD4CA8A2}"/>
              </a:ext>
            </a:extLst>
          </p:cNvPr>
          <p:cNvSpPr txBox="1"/>
          <p:nvPr/>
        </p:nvSpPr>
        <p:spPr>
          <a:xfrm>
            <a:off x="1428764" y="1135670"/>
            <a:ext cx="7645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Not extensive: only performed on some of the most fine-grained models (e.g., not the block varying models). Only compared models for one parameter against that parameters’ models. </a:t>
            </a:r>
          </a:p>
          <a:p>
            <a:endParaRPr lang="en-US" sz="1200" dirty="0"/>
          </a:p>
          <a:p>
            <a:r>
              <a:rPr lang="en-US" sz="1200" dirty="0"/>
              <a:t>Best fit according to BIC (AIC). Bold = model weights: probability that each model was the best model when fit to its own generating data. </a:t>
            </a:r>
          </a:p>
        </p:txBody>
      </p:sp>
    </p:spTree>
    <p:extLst>
      <p:ext uri="{BB962C8B-B14F-4D97-AF65-F5344CB8AC3E}">
        <p14:creationId xmlns:p14="http://schemas.microsoft.com/office/powerpoint/2010/main" val="3371977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DFE11-3B19-56ED-C615-22D88241A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F32484-EFB9-0372-E3FD-DECE0876E9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46C9F96-A789-D822-AD41-AF1DCFA85D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>
                <a:solidFill>
                  <a:schemeClr val="tx2"/>
                </a:solidFill>
              </a:rPr>
              <a:t>Do time-varying models outperform the standard diffusion model when fit to real data?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296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FE0A1-5D05-BB5D-E3E2-8DE2C9A1E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Data Sets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BC6D5E-6741-AB49-EED1-2FDA0332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19</a:t>
            </a:fld>
            <a:endParaRPr lang="en-AU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9769C7-1273-957D-DC60-FABB71584A26}"/>
              </a:ext>
            </a:extLst>
          </p:cNvPr>
          <p:cNvSpPr txBox="1"/>
          <p:nvPr/>
        </p:nvSpPr>
        <p:spPr>
          <a:xfrm>
            <a:off x="993913" y="1720681"/>
            <a:ext cx="78121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All random 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d</a:t>
            </a: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ot </a:t>
            </a:r>
            <a:r>
              <a:rPr lang="en-AU" dirty="0" err="1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kinematogram</a:t>
            </a: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 (RDK) 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t</a:t>
            </a: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asks.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Participants had to guess the direction that an array of dots is moving.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 Two data sets from Evans et al. (2017), one from Knowles et al. (2019).</a:t>
            </a:r>
          </a:p>
          <a:p>
            <a:pPr>
              <a:buFont typeface="Arial" panose="020B0604020202020204" pitchFamily="34" charset="0"/>
              <a:buChar char="•"/>
            </a:pPr>
            <a:endParaRPr lang="en-AU" dirty="0">
              <a:solidFill>
                <a:srgbClr val="000000"/>
              </a:solidFill>
              <a:effectLst/>
              <a:latin typeface="Garamond" panose="02020404030301010803" pitchFamily="18" charset="0"/>
            </a:endParaRPr>
          </a:p>
          <a:p>
            <a:pPr lvl="1"/>
            <a:endParaRPr lang="en-AU" dirty="0">
              <a:solidFill>
                <a:srgbClr val="000000"/>
              </a:solidFill>
              <a:effectLst/>
              <a:latin typeface="Garamond" panose="02020404030301010803" pitchFamily="18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88227E-C218-70DA-FA8D-5065C1140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293" y="2684514"/>
            <a:ext cx="2400300" cy="2108200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FC95198-602F-3E5E-7FF6-31689BF14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96" y="2785558"/>
            <a:ext cx="5510380" cy="175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56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10CB2-421C-858F-849F-E01B798615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13959" y="1893616"/>
            <a:ext cx="6326669" cy="153538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How efficient are people at a task?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How cautious are they?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Are they engaging in serial or parallel processing?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Is processing top down or bottom up?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14AFB56-DF8B-6C62-8ABB-CCDA2A5CF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3959" y="-542484"/>
            <a:ext cx="9173645" cy="1891092"/>
          </a:xfrm>
        </p:spPr>
        <p:txBody>
          <a:bodyPr/>
          <a:lstStyle/>
          <a:p>
            <a:r>
              <a:rPr lang="en-US" dirty="0"/>
              <a:t>As mathematical psychologists, we are often interested in modelling psychological processes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E13B3-F6B8-BECD-E84C-0852F4872A8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</a:t>
            </a:fld>
            <a:endParaRPr lang="en-AU" noProof="0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91A42EB-107A-27E7-D9E2-9A3642593580}"/>
              </a:ext>
            </a:extLst>
          </p:cNvPr>
          <p:cNvSpPr txBox="1">
            <a:spLocks/>
          </p:cNvSpPr>
          <p:nvPr/>
        </p:nvSpPr>
        <p:spPr>
          <a:xfrm>
            <a:off x="1613958" y="4263235"/>
            <a:ext cx="6326669" cy="420419"/>
          </a:xfrm>
          <a:prstGeom prst="rect">
            <a:avLst/>
          </a:prstGeom>
        </p:spPr>
        <p:txBody>
          <a:bodyPr vert="horz" lIns="91440" tIns="45720" rIns="91440" bIns="45720" numCol="1" spcCol="36000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often assess these things with multi-trial experiments. </a:t>
            </a:r>
          </a:p>
        </p:txBody>
      </p:sp>
    </p:spTree>
    <p:extLst>
      <p:ext uri="{BB962C8B-B14F-4D97-AF65-F5344CB8AC3E}">
        <p14:creationId xmlns:p14="http://schemas.microsoft.com/office/powerpoint/2010/main" val="4211418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E55E3-DC5E-9B07-9546-FC26CAF3A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B88E-E52E-5C35-6256-D54374098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371428-DC21-73D2-FCC3-F72249C3F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20</a:t>
            </a:fld>
            <a:endParaRPr lang="en-AU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169442-94F0-4CBB-F772-C38F6104C247}"/>
              </a:ext>
            </a:extLst>
          </p:cNvPr>
          <p:cNvSpPr txBox="1"/>
          <p:nvPr/>
        </p:nvSpPr>
        <p:spPr>
          <a:xfrm>
            <a:off x="1051787" y="1721366"/>
            <a:ext cx="78121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 All: Correct/incorrect after each trial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 Data set 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1</a:t>
            </a: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: each block after the 4</a:t>
            </a:r>
            <a:r>
              <a:rPr lang="en-AU" baseline="30000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th</a:t>
            </a: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 block had detailed feedback specifically designed to reduce threshold.</a:t>
            </a:r>
          </a:p>
          <a:p>
            <a:pPr>
              <a:buFont typeface="Arial" panose="020B0604020202020204" pitchFamily="34" charset="0"/>
              <a:buChar char="•"/>
            </a:pPr>
            <a:endParaRPr lang="en-AU" dirty="0">
              <a:solidFill>
                <a:srgbClr val="000000"/>
              </a:solidFill>
              <a:effectLst/>
              <a:latin typeface="Garamond" panose="02020404030301010803" pitchFamily="18" charset="0"/>
            </a:endParaRPr>
          </a:p>
          <a:p>
            <a:pPr lvl="1"/>
            <a:endParaRPr lang="en-AU" dirty="0">
              <a:solidFill>
                <a:srgbClr val="000000"/>
              </a:solidFill>
              <a:effectLst/>
              <a:latin typeface="Garamond" panose="02020404030301010803" pitchFamily="18" charset="0"/>
            </a:endParaRPr>
          </a:p>
          <a:p>
            <a:endParaRPr lang="en-US" dirty="0"/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641591F4-3C28-0042-9F80-317427B18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96" y="2785558"/>
            <a:ext cx="5510380" cy="1754325"/>
          </a:xfrm>
          <a:prstGeom prst="rect">
            <a:avLst/>
          </a:prstGeom>
        </p:spPr>
      </p:pic>
      <p:pic>
        <p:nvPicPr>
          <p:cNvPr id="8" name="Picture 7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8DAA7953-653F-338E-9470-E1503334D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668" y="2869072"/>
            <a:ext cx="3784600" cy="358140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7E43DE9-CF1C-B737-8F4B-6021C8B684C2}"/>
              </a:ext>
            </a:extLst>
          </p:cNvPr>
          <p:cNvSpPr/>
          <p:nvPr/>
        </p:nvSpPr>
        <p:spPr>
          <a:xfrm>
            <a:off x="1051787" y="3429000"/>
            <a:ext cx="4955474" cy="3906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115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33C31-3975-D1CD-2395-D0B6ED4A1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18AEF8E4-ACF5-B08A-63F7-CF3CE45D4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96" y="2785558"/>
            <a:ext cx="5510380" cy="17543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3E1DF-ED1A-125A-8293-501A9D216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7C7C5-EE9E-12EB-A020-BA6D63604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21</a:t>
            </a:fld>
            <a:endParaRPr lang="en-AU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433E5C-7688-081A-F37C-6036B5E23EEA}"/>
              </a:ext>
            </a:extLst>
          </p:cNvPr>
          <p:cNvSpPr txBox="1"/>
          <p:nvPr/>
        </p:nvSpPr>
        <p:spPr>
          <a:xfrm>
            <a:off x="1051787" y="1721366"/>
            <a:ext cx="78121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 All: Correct/incorrect after each trial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 Data set 2: each block after the 4</a:t>
            </a:r>
            <a:r>
              <a:rPr lang="en-AU" baseline="30000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th</a:t>
            </a:r>
            <a:r>
              <a:rPr lang="en-AU" dirty="0">
                <a:solidFill>
                  <a:srgbClr val="000000"/>
                </a:solidFill>
                <a:effectLst/>
                <a:latin typeface="Garamond" panose="02020404030301010803" pitchFamily="18" charset="0"/>
              </a:rPr>
              <a:t> block had detailed feedback specifically designed to reduce threshold.</a:t>
            </a:r>
          </a:p>
          <a:p>
            <a:pPr>
              <a:buFont typeface="Arial" panose="020B0604020202020204" pitchFamily="34" charset="0"/>
              <a:buChar char="•"/>
            </a:pPr>
            <a:endParaRPr lang="en-AU" dirty="0">
              <a:solidFill>
                <a:srgbClr val="000000"/>
              </a:solidFill>
              <a:effectLst/>
              <a:latin typeface="Garamond" panose="02020404030301010803" pitchFamily="18" charset="0"/>
            </a:endParaRPr>
          </a:p>
          <a:p>
            <a:pPr lvl="1"/>
            <a:endParaRPr lang="en-AU" dirty="0">
              <a:solidFill>
                <a:srgbClr val="000000"/>
              </a:solidFill>
              <a:effectLst/>
              <a:latin typeface="Garamond" panose="02020404030301010803" pitchFamily="18" charset="0"/>
            </a:endParaRP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9B19B3-CE9F-4DEC-D15E-956AEB7501C1}"/>
              </a:ext>
            </a:extLst>
          </p:cNvPr>
          <p:cNvSpPr/>
          <p:nvPr/>
        </p:nvSpPr>
        <p:spPr>
          <a:xfrm>
            <a:off x="1048402" y="4130686"/>
            <a:ext cx="4955474" cy="3906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F0DFF7-1FAB-2866-74CA-FEA65F95A50E}"/>
              </a:ext>
            </a:extLst>
          </p:cNvPr>
          <p:cNvSpPr txBox="1"/>
          <p:nvPr/>
        </p:nvSpPr>
        <p:spPr>
          <a:xfrm>
            <a:off x="6412375" y="4130686"/>
            <a:ext cx="303256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Practice block removed</a:t>
            </a:r>
          </a:p>
        </p:txBody>
      </p:sp>
    </p:spTree>
    <p:extLst>
      <p:ext uri="{BB962C8B-B14F-4D97-AF65-F5344CB8AC3E}">
        <p14:creationId xmlns:p14="http://schemas.microsoft.com/office/powerpoint/2010/main" val="4010093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BEBD7-E4C7-DB8E-3F50-02B188354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A90B-E76D-BB84-93D9-DEF37861A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FDF9CA-8622-03E5-CFAA-7E59AC800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22</a:t>
            </a:fld>
            <a:endParaRPr lang="en-AU" noProof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429491-E593-441D-6C9B-D10F46C1AEE7}"/>
              </a:ext>
            </a:extLst>
          </p:cNvPr>
          <p:cNvSpPr txBox="1"/>
          <p:nvPr/>
        </p:nvSpPr>
        <p:spPr>
          <a:xfrm>
            <a:off x="695580" y="2096923"/>
            <a:ext cx="609985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Combinations of block and trial varying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Single time varying models: Models that assumed only one parameter changed.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E.g., drift rate exponential change, threshold constant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Dual time varying model:  models that assumed both parameters changed.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E.g., drift rate exponential, threshold linear.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~ 21 candidate time-varying models per data set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78BC88-AF17-6223-6750-BEDADF9FF3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515" y="1120857"/>
            <a:ext cx="2378517" cy="541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6847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1C2AE9-2148-013B-1A8C-64D6381276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FCCD6-6F27-871A-39AA-D4DF1FCD1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>
                <a:solidFill>
                  <a:schemeClr val="tx2"/>
                </a:solidFill>
              </a:rPr>
              <a:t>Do time-varying models outperform the standard diffusion model when fit to real data?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B7193F-E515-D276-61B2-E61452981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23</a:t>
            </a:fld>
            <a:endParaRPr lang="en-AU" noProof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B55E12-0AA5-3B80-CE7F-D8BF323FEABC}"/>
              </a:ext>
            </a:extLst>
          </p:cNvPr>
          <p:cNvSpPr txBox="1"/>
          <p:nvPr/>
        </p:nvSpPr>
        <p:spPr>
          <a:xfrm>
            <a:off x="1428765" y="1490770"/>
            <a:ext cx="850302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Yes. </a:t>
            </a:r>
          </a:p>
          <a:p>
            <a:endParaRPr lang="en-US" dirty="0"/>
          </a:p>
          <a:p>
            <a:r>
              <a:rPr lang="en-US" b="1" dirty="0"/>
              <a:t>Data Set 1  (</a:t>
            </a:r>
            <a:r>
              <a:rPr lang="en-US" b="1" i="1" dirty="0"/>
              <a:t>n</a:t>
            </a:r>
            <a:r>
              <a:rPr lang="en-US" b="1" dirty="0"/>
              <a:t> = 10, 960 trials pp)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participants best fit by a time-varying model (BIC).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Across participants, standard DDM had </a:t>
            </a:r>
            <a:r>
              <a:rPr lang="en-US" b="1" dirty="0"/>
              <a:t>&lt; 1 % </a:t>
            </a:r>
            <a:r>
              <a:rPr lang="en-US" dirty="0"/>
              <a:t>probability of being the best model.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Unsurprising (manipulated threshold with feedback).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Data Set 2  (</a:t>
            </a:r>
            <a:r>
              <a:rPr lang="en-US" b="1" i="1" dirty="0"/>
              <a:t>n</a:t>
            </a:r>
            <a:r>
              <a:rPr lang="en-US" b="1" dirty="0"/>
              <a:t> = 11, 960 trials pp)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participants best fit by a time varying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Across participants, standard DDM had </a:t>
            </a:r>
            <a:r>
              <a:rPr lang="en-US" b="1" dirty="0"/>
              <a:t>&lt; 1 % </a:t>
            </a:r>
            <a:r>
              <a:rPr lang="en-US" dirty="0"/>
              <a:t>probability of being the best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bit surprising.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Data Set 3  (</a:t>
            </a:r>
            <a:r>
              <a:rPr lang="en-US" b="1" i="1" dirty="0"/>
              <a:t>n</a:t>
            </a:r>
            <a:r>
              <a:rPr lang="en-US" b="1" dirty="0"/>
              <a:t> = 147, 160 trials pp, first block removed)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 DDM only best for 28 participants.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Overall, standard DDM had a </a:t>
            </a:r>
            <a:r>
              <a:rPr lang="en-US" b="1" dirty="0"/>
              <a:t>19% </a:t>
            </a:r>
            <a:r>
              <a:rPr lang="en-US" dirty="0"/>
              <a:t>probability of being the best model.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Very surprising – practice block removed.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77716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F9545-90CA-86A0-5EC1-641CDC03E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6E6ED-F818-4A00-C352-FED1DA263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553624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Most common time-varying functions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C6DFFD-99AE-04A5-8B87-9840344C2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24</a:t>
            </a:fld>
            <a:endParaRPr lang="en-AU" noProof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63F17C-FAEB-1741-2A29-1D8C85FDEF9D}"/>
              </a:ext>
            </a:extLst>
          </p:cNvPr>
          <p:cNvSpPr txBox="1"/>
          <p:nvPr/>
        </p:nvSpPr>
        <p:spPr>
          <a:xfrm>
            <a:off x="288835" y="1282426"/>
            <a:ext cx="12136247" cy="590931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b="1" dirty="0"/>
              <a:t>Data Set 1  (</a:t>
            </a:r>
            <a:r>
              <a:rPr lang="en-US" b="1" i="1" dirty="0"/>
              <a:t>n</a:t>
            </a:r>
            <a:r>
              <a:rPr lang="en-US" b="1" dirty="0"/>
              <a:t> = 11, 960 trials pp)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Data Set 11  (</a:t>
            </a:r>
            <a:r>
              <a:rPr lang="en-US" b="1" i="1" dirty="0"/>
              <a:t>n</a:t>
            </a:r>
            <a:r>
              <a:rPr lang="en-US" b="1" dirty="0"/>
              <a:t> = 7, 960 trials pp)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Data Set 3  (</a:t>
            </a:r>
            <a:r>
              <a:rPr lang="en-US" b="1" i="1" dirty="0"/>
              <a:t>n</a:t>
            </a:r>
            <a:r>
              <a:rPr lang="en-US" b="1" dirty="0"/>
              <a:t> = 147, 160 trials pp, first block removed)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b="1" dirty="0"/>
          </a:p>
        </p:txBody>
      </p:sp>
      <p:pic>
        <p:nvPicPr>
          <p:cNvPr id="5" name="Picture 4" descr="A graph of a function&#10;&#10;Description automatically generated">
            <a:extLst>
              <a:ext uri="{FF2B5EF4-FFF2-40B4-BE49-F238E27FC236}">
                <a16:creationId xmlns:a16="http://schemas.microsoft.com/office/drawing/2014/main" id="{8AFF1DAC-B76F-23C9-9F3A-49AB4494DA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35" y="1885437"/>
            <a:ext cx="2279860" cy="2232560"/>
          </a:xfrm>
          <a:prstGeom prst="rect">
            <a:avLst/>
          </a:prstGeom>
        </p:spPr>
      </p:pic>
      <p:pic>
        <p:nvPicPr>
          <p:cNvPr id="8" name="Picture 7" descr="A graph of a line graph&#10;&#10;Description automatically generated">
            <a:extLst>
              <a:ext uri="{FF2B5EF4-FFF2-40B4-BE49-F238E27FC236}">
                <a16:creationId xmlns:a16="http://schemas.microsoft.com/office/drawing/2014/main" id="{B48D7253-45AE-A286-C9FE-022872DFFC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449" y="1885437"/>
            <a:ext cx="2293682" cy="2225068"/>
          </a:xfrm>
          <a:prstGeom prst="rect">
            <a:avLst/>
          </a:prstGeom>
        </p:spPr>
      </p:pic>
      <p:pic>
        <p:nvPicPr>
          <p:cNvPr id="10" name="Picture 9" descr="A graph of a function&#10;&#10;Description automatically generated">
            <a:extLst>
              <a:ext uri="{FF2B5EF4-FFF2-40B4-BE49-F238E27FC236}">
                <a16:creationId xmlns:a16="http://schemas.microsoft.com/office/drawing/2014/main" id="{7459C3CD-B8FE-63CF-DEDB-6042C20F90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00" y="4632932"/>
            <a:ext cx="2382595" cy="2225068"/>
          </a:xfrm>
          <a:prstGeom prst="rect">
            <a:avLst/>
          </a:prstGeom>
        </p:spPr>
      </p:pic>
      <p:pic>
        <p:nvPicPr>
          <p:cNvPr id="12" name="Picture 11" descr="A graph with dots and lines&#10;&#10;Description automatically generated">
            <a:extLst>
              <a:ext uri="{FF2B5EF4-FFF2-40B4-BE49-F238E27FC236}">
                <a16:creationId xmlns:a16="http://schemas.microsoft.com/office/drawing/2014/main" id="{C34EDCFD-08DC-CFD6-BC64-647E55DE5D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448" y="4713516"/>
            <a:ext cx="2193367" cy="21460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7E4A87-882C-26D8-D332-4677D16014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765" y="1827952"/>
            <a:ext cx="2406659" cy="2232560"/>
          </a:xfrm>
          <a:prstGeom prst="rect">
            <a:avLst/>
          </a:prstGeom>
        </p:spPr>
      </p:pic>
      <p:pic>
        <p:nvPicPr>
          <p:cNvPr id="16" name="Picture 15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CABCEB47-523F-823C-6927-2E233FDE79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4624" y="1748208"/>
            <a:ext cx="2349447" cy="236978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5AD94BC-1D73-EFA6-DA70-4F0048672EB3}"/>
              </a:ext>
            </a:extLst>
          </p:cNvPr>
          <p:cNvSpPr txBox="1"/>
          <p:nvPr/>
        </p:nvSpPr>
        <p:spPr>
          <a:xfrm>
            <a:off x="6815206" y="4285846"/>
            <a:ext cx="4990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*Dots indicate standard DDM estimate in each block.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6658F3-BA6B-4BD0-02DA-FF105778891F}"/>
              </a:ext>
            </a:extLst>
          </p:cNvPr>
          <p:cNvSpPr txBox="1"/>
          <p:nvPr/>
        </p:nvSpPr>
        <p:spPr>
          <a:xfrm>
            <a:off x="6733912" y="4953960"/>
            <a:ext cx="49908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Aggregating across all participants and data sets, exponential trial-varying functions tended to be the most common.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	This is broadly consistent with the “law” of practice.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A6EBC0-23F4-F16F-8873-290D01E8E400}"/>
              </a:ext>
            </a:extLst>
          </p:cNvPr>
          <p:cNvSpPr txBox="1"/>
          <p:nvPr/>
        </p:nvSpPr>
        <p:spPr>
          <a:xfrm>
            <a:off x="943252" y="2144484"/>
            <a:ext cx="1883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Threshold feedback began </a:t>
            </a:r>
          </a:p>
        </p:txBody>
      </p:sp>
    </p:spTree>
    <p:extLst>
      <p:ext uri="{BB962C8B-B14F-4D97-AF65-F5344CB8AC3E}">
        <p14:creationId xmlns:p14="http://schemas.microsoft.com/office/powerpoint/2010/main" val="10914960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BFD58-8A64-AB5C-1F3A-F759DC458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D0CA0-06FD-7F37-0851-BB59E4122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553624"/>
          </a:xfrm>
        </p:spPr>
        <p:txBody>
          <a:bodyPr/>
          <a:lstStyle/>
          <a:p>
            <a:r>
              <a:rPr lang="en-US" dirty="0"/>
              <a:t>Model fits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64669B-07F2-AA8B-1300-B731330FA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25</a:t>
            </a:fld>
            <a:endParaRPr lang="en-AU" noProof="0"/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59266218-5D25-4EC5-CFCF-BAA35B4D04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6"/>
          <a:stretch/>
        </p:blipFill>
        <p:spPr>
          <a:xfrm>
            <a:off x="385941" y="1688123"/>
            <a:ext cx="9732010" cy="44843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4EAD29-712F-C58E-D460-D43F5B4DC55E}"/>
              </a:ext>
            </a:extLst>
          </p:cNvPr>
          <p:cNvSpPr txBox="1"/>
          <p:nvPr/>
        </p:nvSpPr>
        <p:spPr>
          <a:xfrm>
            <a:off x="9294472" y="4213186"/>
            <a:ext cx="1319515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Time-varying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4747ED-EE8E-F79A-ABE8-86258992A327}"/>
              </a:ext>
            </a:extLst>
          </p:cNvPr>
          <p:cNvSpPr txBox="1"/>
          <p:nvPr/>
        </p:nvSpPr>
        <p:spPr>
          <a:xfrm>
            <a:off x="9294472" y="4013265"/>
            <a:ext cx="1319515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Standard DDM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62FFBF-B1F8-6CD2-69BD-7F6FF4B6A129}"/>
              </a:ext>
            </a:extLst>
          </p:cNvPr>
          <p:cNvSpPr txBox="1"/>
          <p:nvPr/>
        </p:nvSpPr>
        <p:spPr>
          <a:xfrm>
            <a:off x="9294471" y="3807201"/>
            <a:ext cx="193297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Empirical data</a:t>
            </a:r>
          </a:p>
        </p:txBody>
      </p:sp>
    </p:spTree>
    <p:extLst>
      <p:ext uri="{BB962C8B-B14F-4D97-AF65-F5344CB8AC3E}">
        <p14:creationId xmlns:p14="http://schemas.microsoft.com/office/powerpoint/2010/main" val="9217393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96D63-491B-FA68-15F3-E576D13D0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3BAA94-BCB0-935D-DB6D-1A09DFCA066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1844E1B1-0055-37E6-87AC-0C551AC568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>
                <a:solidFill>
                  <a:schemeClr val="tx2"/>
                </a:solidFill>
              </a:rPr>
              <a:t>How much is the standard DDM mislead by time varying processes?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733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81DE4-A323-C914-37CB-D06874439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177A6-E874-5CF0-592C-20239B1C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is the standard DDM mislead by time varying processes?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FB463C-61C1-2FCC-58B3-E65564A29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27</a:t>
            </a:fld>
            <a:endParaRPr lang="en-AU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63EB2-399E-4850-8877-B44371938862}"/>
              </a:ext>
            </a:extLst>
          </p:cNvPr>
          <p:cNvSpPr txBox="1"/>
          <p:nvPr/>
        </p:nvSpPr>
        <p:spPr>
          <a:xfrm>
            <a:off x="466683" y="1797770"/>
            <a:ext cx="56293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of the most common time-varying functions was the exponential function.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cases where a parameter varies exponentially, the most accurate estimate is the </a:t>
            </a:r>
            <a:r>
              <a:rPr lang="en-US" i="1" dirty="0"/>
              <a:t>asymptote </a:t>
            </a:r>
            <a:r>
              <a:rPr lang="en-US" dirty="0"/>
              <a:t>parameter.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 DDM correctly estimate </a:t>
            </a:r>
            <a:r>
              <a:rPr lang="en-US" i="1" dirty="0"/>
              <a:t>asymptote</a:t>
            </a:r>
            <a:r>
              <a:rPr lang="en-US" dirty="0"/>
              <a:t>, or is it mislead by early learning processes? </a:t>
            </a:r>
          </a:p>
        </p:txBody>
      </p:sp>
      <p:pic>
        <p:nvPicPr>
          <p:cNvPr id="9" name="Picture 8" descr="A graph of a function&#10;&#10;Description automatically generated">
            <a:extLst>
              <a:ext uri="{FF2B5EF4-FFF2-40B4-BE49-F238E27FC236}">
                <a16:creationId xmlns:a16="http://schemas.microsoft.com/office/drawing/2014/main" id="{AD77E2B1-A932-C1D5-0F47-07184548B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42881"/>
            <a:ext cx="3079614" cy="287600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CB5806D-85D1-E6CD-4E07-24DB6B417B07}"/>
              </a:ext>
            </a:extLst>
          </p:cNvPr>
          <p:cNvCxnSpPr>
            <a:cxnSpLocks/>
          </p:cNvCxnSpPr>
          <p:nvPr/>
        </p:nvCxnSpPr>
        <p:spPr>
          <a:xfrm>
            <a:off x="6514788" y="3275098"/>
            <a:ext cx="249053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F8B36E1-58CE-9621-EFAC-1CE18488B135}"/>
              </a:ext>
            </a:extLst>
          </p:cNvPr>
          <p:cNvSpPr txBox="1"/>
          <p:nvPr/>
        </p:nvSpPr>
        <p:spPr>
          <a:xfrm>
            <a:off x="9175614" y="3090432"/>
            <a:ext cx="210953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Asymptote parameter</a:t>
            </a:r>
          </a:p>
        </p:txBody>
      </p:sp>
      <p:pic>
        <p:nvPicPr>
          <p:cNvPr id="14" name="Picture 13" descr="A graph of a function&#10;&#10;Description automatically generated">
            <a:extLst>
              <a:ext uri="{FF2B5EF4-FFF2-40B4-BE49-F238E27FC236}">
                <a16:creationId xmlns:a16="http://schemas.microsoft.com/office/drawing/2014/main" id="{2D56C49A-040D-3A1C-A728-35D92DABED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853979"/>
            <a:ext cx="3079614" cy="2876003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4231ED9-659D-2B25-45E4-FAFCDB2660E5}"/>
              </a:ext>
            </a:extLst>
          </p:cNvPr>
          <p:cNvCxnSpPr>
            <a:cxnSpLocks/>
          </p:cNvCxnSpPr>
          <p:nvPr/>
        </p:nvCxnSpPr>
        <p:spPr>
          <a:xfrm>
            <a:off x="6514788" y="5501530"/>
            <a:ext cx="249053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0E515B7-85A8-7A66-9445-D50168135AB9}"/>
              </a:ext>
            </a:extLst>
          </p:cNvPr>
          <p:cNvSpPr txBox="1"/>
          <p:nvPr/>
        </p:nvSpPr>
        <p:spPr>
          <a:xfrm>
            <a:off x="9175614" y="5267770"/>
            <a:ext cx="210953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Standard DDM?</a:t>
            </a:r>
          </a:p>
        </p:txBody>
      </p:sp>
    </p:spTree>
    <p:extLst>
      <p:ext uri="{BB962C8B-B14F-4D97-AF65-F5344CB8AC3E}">
        <p14:creationId xmlns:p14="http://schemas.microsoft.com/office/powerpoint/2010/main" val="2113679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9046D0-F806-DC3D-4DE0-9F6CBC73B4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12D7A-656B-55C2-C2EB-4630EBE68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is the standard DDM mislead by time varying processes?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90E446-1680-07C3-122A-9CD69F851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28</a:t>
            </a:fld>
            <a:endParaRPr lang="en-AU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D12E4C-CA97-F1BE-4AD6-D9BF55887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365" y="911220"/>
            <a:ext cx="7772400" cy="55517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A202FD-2FB4-D7EA-39CA-0E1074FE003D}"/>
              </a:ext>
            </a:extLst>
          </p:cNvPr>
          <p:cNvSpPr txBox="1"/>
          <p:nvPr/>
        </p:nvSpPr>
        <p:spPr>
          <a:xfrm>
            <a:off x="385941" y="1553749"/>
            <a:ext cx="338493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Difference between </a:t>
            </a:r>
            <a:r>
              <a:rPr lang="en-US" i="1" dirty="0"/>
              <a:t>asymptote </a:t>
            </a:r>
            <a:r>
              <a:rPr lang="en-US" dirty="0"/>
              <a:t>estimate and standard DDM estimate.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Ordered by “rate” parameter (how fast they are learning).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 line indicates no difference.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 DDM seems to be mislead for a substantial proportion of participants.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Often a pretty big difference.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Even when the practice block is removed (DS3).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Bigger diff when learning is slower.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0406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1955FC-BAFC-EF3E-0C42-EF9F67BD2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F0C37-5B45-15C5-D73A-4C079C75A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2F7231-B7B4-DEB4-B043-EBE8CE534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29</a:t>
            </a:fld>
            <a:endParaRPr lang="en-AU" noProof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34522A-7C51-BB51-27B4-C42A96D62D16}"/>
              </a:ext>
            </a:extLst>
          </p:cNvPr>
          <p:cNvSpPr txBox="1"/>
          <p:nvPr/>
        </p:nvSpPr>
        <p:spPr>
          <a:xfrm>
            <a:off x="495151" y="1730079"/>
            <a:ext cx="842611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Not a process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Does not describe any theoretical reason for the changes over time (e.g., unlike a reinforcement learning model).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Some recovery issues: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We did not do a recovery for the block level models.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These models could have performed worse because they are more difficult to recover.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Drift rate models were slightly harder to recover. Not sure why.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Identifiability problem between exponential and delayed exponential models.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Probably caused by poor estimation of the delay parameter.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Other limitations that I don’t have time to talk about but these are the main ones .</a:t>
            </a:r>
          </a:p>
        </p:txBody>
      </p:sp>
    </p:spTree>
    <p:extLst>
      <p:ext uri="{BB962C8B-B14F-4D97-AF65-F5344CB8AC3E}">
        <p14:creationId xmlns:p14="http://schemas.microsoft.com/office/powerpoint/2010/main" val="2075103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1F9B4F-2E19-C92C-59DA-3B9C0A20C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3</a:t>
            </a:fld>
            <a:endParaRPr lang="en-A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A12030-72A8-51E6-D1A4-1AACDCB9C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3798" y="2904297"/>
            <a:ext cx="10296000" cy="887360"/>
          </a:xfrm>
        </p:spPr>
        <p:txBody>
          <a:bodyPr/>
          <a:lstStyle/>
          <a:p>
            <a:r>
              <a:rPr lang="en-US" dirty="0"/>
              <a:t>As people engage in tasks over extended periods, their psychological states change.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FAD5556-F498-9F83-99B6-AC77086E6FFF}"/>
              </a:ext>
            </a:extLst>
          </p:cNvPr>
          <p:cNvSpPr txBox="1">
            <a:spLocks/>
          </p:cNvSpPr>
          <p:nvPr/>
        </p:nvSpPr>
        <p:spPr>
          <a:xfrm>
            <a:off x="1323798" y="4234336"/>
            <a:ext cx="4772202" cy="707231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E.g., due to learning, boredom, etc.</a:t>
            </a:r>
          </a:p>
        </p:txBody>
      </p:sp>
    </p:spTree>
    <p:extLst>
      <p:ext uri="{BB962C8B-B14F-4D97-AF65-F5344CB8AC3E}">
        <p14:creationId xmlns:p14="http://schemas.microsoft.com/office/powerpoint/2010/main" val="16365725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D1138-CC49-69A1-8A99-9806E4282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C20BA-386F-1D51-B29E-31A4BDC47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5C7CCD-5F2C-B8A1-F686-851DDBADD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30</a:t>
            </a:fld>
            <a:endParaRPr lang="en-AU" noProof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E10ED2-24BF-EC24-1D77-AFF78129D7A6}"/>
              </a:ext>
            </a:extLst>
          </p:cNvPr>
          <p:cNvSpPr txBox="1"/>
          <p:nvPr/>
        </p:nvSpPr>
        <p:spPr>
          <a:xfrm>
            <a:off x="495151" y="1730079"/>
            <a:ext cx="842611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Can comfortably recover the correct model most of the time for models that are qualitatively distinct.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Evidence to suggest practice effects cause DDM parameters to vary systematically in typical cog psych experiments: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Even when the experiment is not explicitly tying induce time-varying effects.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Even when experimenters are trying to </a:t>
            </a:r>
            <a:r>
              <a:rPr lang="en-AU" i="1" dirty="0">
                <a:solidFill>
                  <a:srgbClr val="000000"/>
                </a:solidFill>
                <a:latin typeface="Garamond" panose="02020404030301010803" pitchFamily="18" charset="0"/>
              </a:rPr>
              <a:t>protect 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against time-varying effects (i.e., by removing the first block).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Time varying properties might systematically mislead the estimates of the standard DDM.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332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54B3136-558E-2E69-4037-23FEC4D856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807E5-B1D2-4359-73DB-8D1C16FDA8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113A38-97DE-3CDA-5256-746A402407C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Manikya Alister</a:t>
            </a:r>
          </a:p>
          <a:p>
            <a:r>
              <a:rPr lang="en-US" dirty="0"/>
              <a:t>@ManikyaAlister</a:t>
            </a:r>
          </a:p>
        </p:txBody>
      </p:sp>
    </p:spTree>
    <p:extLst>
      <p:ext uri="{BB962C8B-B14F-4D97-AF65-F5344CB8AC3E}">
        <p14:creationId xmlns:p14="http://schemas.microsoft.com/office/powerpoint/2010/main" val="11026793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D95A47-8D9F-EF84-000D-B70512FDE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32</a:t>
            </a:fld>
            <a:endParaRPr lang="en-AU"/>
          </a:p>
        </p:txBody>
      </p:sp>
      <p:pic>
        <p:nvPicPr>
          <p:cNvPr id="5" name="Picture 4" descr="A chart of different graphs&#10;&#10;Description automatically generated with medium confidence">
            <a:extLst>
              <a:ext uri="{FF2B5EF4-FFF2-40B4-BE49-F238E27FC236}">
                <a16:creationId xmlns:a16="http://schemas.microsoft.com/office/drawing/2014/main" id="{A07CD90E-5CAE-97AC-1AF0-D983B4A485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0" y="304800"/>
            <a:ext cx="6800389" cy="4482354"/>
          </a:xfrm>
          <a:prstGeom prst="rect">
            <a:avLst/>
          </a:prstGeom>
        </p:spPr>
      </p:pic>
      <p:pic>
        <p:nvPicPr>
          <p:cNvPr id="6" name="Picture 5" descr="A chart of different graphs&#10;&#10;Description automatically generated with medium confidence">
            <a:extLst>
              <a:ext uri="{FF2B5EF4-FFF2-40B4-BE49-F238E27FC236}">
                <a16:creationId xmlns:a16="http://schemas.microsoft.com/office/drawing/2014/main" id="{E4B41DAF-15A5-CB4D-1878-F01A167B8B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85" r="-20435"/>
          <a:stretch/>
        </p:blipFill>
        <p:spPr>
          <a:xfrm>
            <a:off x="5245240" y="569661"/>
            <a:ext cx="8320783" cy="448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4221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9387D-E816-A9BB-BC24-F018F5F33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99A17-7D34-A83D-9372-FAE890154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time-varying parameters or just one?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5245E3-0F6A-674F-E617-2DB453BCA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33</a:t>
            </a:fld>
            <a:endParaRPr lang="en-AU" noProof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F3C4CC-62B5-EDAF-CDD3-08EC53D5C7F7}"/>
              </a:ext>
            </a:extLst>
          </p:cNvPr>
          <p:cNvSpPr txBox="1"/>
          <p:nvPr/>
        </p:nvSpPr>
        <p:spPr>
          <a:xfrm>
            <a:off x="495151" y="1730079"/>
            <a:ext cx="842611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So far we have only focused on models that assume </a:t>
            </a:r>
            <a:r>
              <a:rPr lang="en-AU" i="1" dirty="0">
                <a:solidFill>
                  <a:srgbClr val="000000"/>
                </a:solidFill>
                <a:latin typeface="Garamond" panose="02020404030301010803" pitchFamily="18" charset="0"/>
              </a:rPr>
              <a:t>either 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drift rate </a:t>
            </a:r>
            <a:r>
              <a:rPr lang="en-AU" i="1" dirty="0">
                <a:solidFill>
                  <a:srgbClr val="000000"/>
                </a:solidFill>
                <a:latin typeface="Garamond" panose="02020404030301010803" pitchFamily="18" charset="0"/>
              </a:rPr>
              <a:t>or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 threshold are varying across time. But what if we assume both are varying across time? </a:t>
            </a:r>
            <a:endParaRPr lang="en-US" dirty="0"/>
          </a:p>
          <a:p>
            <a:endParaRPr lang="en-US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E.g.:</a:t>
            </a:r>
          </a:p>
          <a:p>
            <a:endParaRPr lang="en-US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Single change model: </a:t>
            </a:r>
          </a:p>
          <a:p>
            <a:r>
              <a:rPr lang="en-AU" i="1" dirty="0">
                <a:solidFill>
                  <a:srgbClr val="000000"/>
                </a:solidFill>
                <a:latin typeface="Garamond" panose="02020404030301010803" pitchFamily="18" charset="0"/>
              </a:rPr>
              <a:t>a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 changing exponentially across trials, </a:t>
            </a:r>
            <a:r>
              <a:rPr lang="en-AU" i="1" dirty="0">
                <a:solidFill>
                  <a:srgbClr val="000000"/>
                </a:solidFill>
                <a:latin typeface="Garamond" panose="02020404030301010803" pitchFamily="18" charset="0"/>
              </a:rPr>
              <a:t>v 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is constant. </a:t>
            </a:r>
          </a:p>
          <a:p>
            <a:endParaRPr lang="en-AU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Dual change model: </a:t>
            </a:r>
          </a:p>
          <a:p>
            <a:r>
              <a:rPr lang="en-AU" i="1" dirty="0">
                <a:solidFill>
                  <a:srgbClr val="000000"/>
                </a:solidFill>
                <a:latin typeface="Garamond" panose="02020404030301010803" pitchFamily="18" charset="0"/>
              </a:rPr>
              <a:t>a 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changing exponentially across trials, </a:t>
            </a:r>
            <a:r>
              <a:rPr lang="en-AU" i="1" dirty="0">
                <a:solidFill>
                  <a:srgbClr val="000000"/>
                </a:solidFill>
                <a:latin typeface="Garamond" panose="02020404030301010803" pitchFamily="18" charset="0"/>
              </a:rPr>
              <a:t>v </a:t>
            </a:r>
            <a:r>
              <a:rPr lang="en-AU" dirty="0">
                <a:solidFill>
                  <a:srgbClr val="000000"/>
                </a:solidFill>
                <a:latin typeface="Garamond" panose="02020404030301010803" pitchFamily="18" charset="0"/>
              </a:rPr>
              <a:t>changing linearly</a:t>
            </a:r>
            <a:endParaRPr lang="en-AU" i="1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endParaRPr lang="en-US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Chose dual change models by combining the best single change models (way too many potential combinations to try all of them). </a:t>
            </a:r>
          </a:p>
        </p:txBody>
      </p:sp>
    </p:spTree>
    <p:extLst>
      <p:ext uri="{BB962C8B-B14F-4D97-AF65-F5344CB8AC3E}">
        <p14:creationId xmlns:p14="http://schemas.microsoft.com/office/powerpoint/2010/main" val="95879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9BFB0-4C02-4E2A-E02E-863A92E43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53166-B5EF-1C2D-30E8-16D8B325E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time-varying parameters or just one?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D824A4-3D86-5D40-1742-9726E6858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34</a:t>
            </a:fld>
            <a:endParaRPr lang="en-AU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0AEF83-AE92-2D17-A86D-1071CDDAA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208" y="1380747"/>
            <a:ext cx="5715828" cy="52761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BCA84B-D891-9BD8-CDF8-221BCDE412B1}"/>
              </a:ext>
            </a:extLst>
          </p:cNvPr>
          <p:cNvSpPr txBox="1"/>
          <p:nvPr/>
        </p:nvSpPr>
        <p:spPr>
          <a:xfrm>
            <a:off x="495151" y="1730079"/>
            <a:ext cx="468644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Relative probability of the best dual varying model versus the best single varying model versus the standard DDM for each participant.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Dual varying models slightly more common in Data Sets 1 &amp; 2.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Single varying models more common in Data Set 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But much fewer trials dual models more complex, so BIC will penalize heavily.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Garamond" panose="02020404030301010803" pitchFamily="18" charset="0"/>
              </a:rPr>
              <a:t>No first block in DS3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5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9D6FC2-6DE4-7085-172A-120CBEA70E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6" y="1195063"/>
            <a:ext cx="10322614" cy="120084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Provide a theoretical framework to investigate and measure different aspects of cognition and information processing.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 you to infer different constructs related to information processing.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Consider both response times and accuracy.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ACC306E-E5C6-C1E3-8E62-D084ACA87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132" y="307703"/>
            <a:ext cx="7564315" cy="887360"/>
          </a:xfrm>
        </p:spPr>
        <p:txBody>
          <a:bodyPr/>
          <a:lstStyle/>
          <a:p>
            <a:r>
              <a:rPr lang="en-US" dirty="0"/>
              <a:t>Evidence accumulation models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B94D1-B51A-EC0F-3CF8-1BAC7C24B7B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35</a:t>
            </a:fld>
            <a:endParaRPr lang="en-AU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D738B5-4DD1-C762-9E81-6D5E35619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842" y="3355299"/>
            <a:ext cx="5779643" cy="34612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35F35C-3278-4328-0929-09292CD89761}"/>
              </a:ext>
            </a:extLst>
          </p:cNvPr>
          <p:cNvSpPr txBox="1"/>
          <p:nvPr/>
        </p:nvSpPr>
        <p:spPr>
          <a:xfrm>
            <a:off x="4335986" y="3170633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Diffusion Decision Model </a:t>
            </a:r>
          </a:p>
        </p:txBody>
      </p:sp>
    </p:spTree>
    <p:extLst>
      <p:ext uri="{BB962C8B-B14F-4D97-AF65-F5344CB8AC3E}">
        <p14:creationId xmlns:p14="http://schemas.microsoft.com/office/powerpoint/2010/main" val="27283100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3CBA80E-5AAA-0B87-289A-57450ADEE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28922A-FF61-45C1-55E6-DDED38230A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Separate parameter estimate for each block (e.g., </a:t>
            </a:r>
            <a:r>
              <a:rPr lang="en-US" dirty="0" err="1"/>
              <a:t>Dutilh</a:t>
            </a:r>
            <a:r>
              <a:rPr lang="en-US" dirty="0"/>
              <a:t> et al., 2009; Evans et al., 2017).</a:t>
            </a:r>
          </a:p>
          <a:p>
            <a:pPr marL="558900" lvl="1" indent="-342900"/>
            <a:r>
              <a:rPr lang="en-US" dirty="0"/>
              <a:t>Limitations: </a:t>
            </a:r>
          </a:p>
          <a:p>
            <a:pPr marL="774900" lvl="2" indent="-342900"/>
            <a:r>
              <a:rPr lang="en-US" dirty="0"/>
              <a:t>Not theoretically constrained: cannot pre-define and measure changes that you expect theoretically. </a:t>
            </a:r>
          </a:p>
          <a:p>
            <a:pPr marL="774900" lvl="2" indent="-342900"/>
            <a:r>
              <a:rPr lang="en-US" dirty="0"/>
              <a:t>Does not give you fine grained estimates: miss any within block estimates.  </a:t>
            </a:r>
          </a:p>
          <a:p>
            <a:pPr marL="774900" lvl="2" indent="-342900"/>
            <a:endParaRPr lang="en-US" dirty="0"/>
          </a:p>
          <a:p>
            <a:pPr marL="774900" lvl="2" indent="-342900"/>
            <a:endParaRPr lang="en-US" dirty="0"/>
          </a:p>
        </p:txBody>
      </p:sp>
      <p:pic>
        <p:nvPicPr>
          <p:cNvPr id="8" name="Picture 7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092ED46C-F5F6-A996-A31B-7BA9A9A43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13" r="-3" b="24020"/>
          <a:stretch/>
        </p:blipFill>
        <p:spPr>
          <a:xfrm>
            <a:off x="6929160" y="433470"/>
            <a:ext cx="4829370" cy="2789708"/>
          </a:xfrm>
          <a:prstGeom prst="rect">
            <a:avLst/>
          </a:prstGeom>
          <a:noFill/>
        </p:spPr>
      </p:pic>
      <p:pic>
        <p:nvPicPr>
          <p:cNvPr id="10" name="Picture 9" descr="A green line with black lines&#10;&#10;Description automatically generated">
            <a:extLst>
              <a:ext uri="{FF2B5EF4-FFF2-40B4-BE49-F238E27FC236}">
                <a16:creationId xmlns:a16="http://schemas.microsoft.com/office/drawing/2014/main" id="{D279D6A5-4ABD-7B9C-927C-B4786E6CC7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3" t="14817" r="-4" b="5525"/>
          <a:stretch/>
        </p:blipFill>
        <p:spPr>
          <a:xfrm>
            <a:off x="7099300" y="3385373"/>
            <a:ext cx="4659230" cy="2606232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FCD6174-D9B1-E904-1F03-522473D5F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 anchor="b">
            <a:normAutofit/>
          </a:bodyPr>
          <a:lstStyle/>
          <a:p>
            <a:r>
              <a:rPr lang="en-US" sz="2700"/>
              <a:t>Existing methods for accounting for time-varying processes.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EBCACE-9B2D-856E-D70D-EE0BA9CA868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0960059" y="6172501"/>
            <a:ext cx="8460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36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5167291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E0B926A-69A6-7242-6243-6C07F1CE6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034222-19D3-D076-961D-40AE2799B4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Psychological state switching: </a:t>
            </a:r>
            <a:r>
              <a:rPr lang="en-AU" dirty="0" err="1"/>
              <a:t>Gunawan</a:t>
            </a:r>
            <a:r>
              <a:rPr lang="en-AU" dirty="0"/>
              <a:t> et al. (2022)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Models how people switch between “cautious”  and “urgent” states (mapping onto thresholds in the LBA).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Doesn’t really tell us about systematic time-dependent dynamics like learning, as the states themselves do not change, and when people switch between states is unconstrained. </a:t>
            </a:r>
          </a:p>
          <a:p>
            <a:pPr marL="774900" lvl="2" indent="-342900"/>
            <a:endParaRPr lang="en-US" dirty="0"/>
          </a:p>
          <a:p>
            <a:pPr marL="774900" lvl="2" indent="-342900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4EB8777-54E9-8616-33FE-5B20F8E3D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 anchor="b">
            <a:normAutofit/>
          </a:bodyPr>
          <a:lstStyle/>
          <a:p>
            <a:r>
              <a:rPr lang="en-US" sz="2700"/>
              <a:t>Existing methods for accounting for time-varying processes.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4DC25D-3F89-B701-C021-841F0B94F5E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0960059" y="6172501"/>
            <a:ext cx="8460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37</a:t>
            </a:fld>
            <a:endParaRPr lang="en-AU" noProof="0"/>
          </a:p>
        </p:txBody>
      </p:sp>
      <p:pic>
        <p:nvPicPr>
          <p:cNvPr id="6" name="Picture 5" descr="A diagram of a red and blue graph&#10;&#10;Description automatically generated with medium confidence">
            <a:extLst>
              <a:ext uri="{FF2B5EF4-FFF2-40B4-BE49-F238E27FC236}">
                <a16:creationId xmlns:a16="http://schemas.microsoft.com/office/drawing/2014/main" id="{A573B700-C005-0C2A-729D-F5CD56D97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559" y="1274285"/>
            <a:ext cx="52705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57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2FFA64-8020-4F0D-04AB-2B76542CD1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06538"/>
            <a:ext cx="10643702" cy="411994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One of the most common methods for modelling cognitive processes only consider a single estimate across the duration of an experiment. </a:t>
            </a:r>
          </a:p>
          <a:p>
            <a:pPr marL="558900" lvl="1" indent="-342900"/>
            <a:r>
              <a:rPr lang="en-US" dirty="0"/>
              <a:t>E.g., Evidence Accumulation Models:</a:t>
            </a:r>
          </a:p>
          <a:p>
            <a:pPr marL="774900" lvl="2" indent="-342900"/>
            <a:r>
              <a:rPr lang="en-US" dirty="0"/>
              <a:t>A single estimate for each construct for the whole experiment.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765246-906E-59CF-628C-0A679DB44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180755"/>
            <a:ext cx="9531294" cy="1144888"/>
          </a:xfrm>
        </p:spPr>
        <p:txBody>
          <a:bodyPr/>
          <a:lstStyle/>
          <a:p>
            <a:r>
              <a:rPr lang="en-US" dirty="0"/>
              <a:t>Most methods do not account for these time-varying processes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B0CEE8-0595-FBF4-B88D-231B149247C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4</a:t>
            </a:fld>
            <a:endParaRPr lang="en-AU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0A0BC2-723B-5EC3-D777-9C6535D55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386" y="3076371"/>
            <a:ext cx="5779643" cy="346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219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7FA75-FFD6-D59B-0EDC-C485ABABD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0ECC57-1D29-A4C9-CD85-3A071D6F81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4"/>
            <a:ext cx="8992743" cy="500521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Several methods exists to model time-varying cognitive constructs. E.g..: </a:t>
            </a:r>
          </a:p>
          <a:p>
            <a:pPr marL="558900" lvl="1" indent="-342900"/>
            <a:r>
              <a:rPr lang="en-US" dirty="0"/>
              <a:t>Estimating parameters in each block (e.g., </a:t>
            </a:r>
            <a:r>
              <a:rPr lang="en-US" dirty="0" err="1"/>
              <a:t>Dutilh</a:t>
            </a:r>
            <a:r>
              <a:rPr lang="en-US" dirty="0"/>
              <a:t> et al., 2009; Evans et al., 2017). </a:t>
            </a:r>
          </a:p>
          <a:p>
            <a:pPr marL="558900" lvl="1" indent="-342900"/>
            <a:r>
              <a:rPr lang="en-US" dirty="0"/>
              <a:t>Psychological ‘state’ switching (</a:t>
            </a:r>
            <a:r>
              <a:rPr lang="en-AU" dirty="0" err="1"/>
              <a:t>Gunawan</a:t>
            </a:r>
            <a:r>
              <a:rPr lang="en-AU" dirty="0"/>
              <a:t> et al., 2022).</a:t>
            </a:r>
          </a:p>
          <a:p>
            <a:pPr marL="558900" lvl="1" indent="-342900"/>
            <a:r>
              <a:rPr lang="en-AU" dirty="0"/>
              <a:t>Neural superstatistics estimation (Schumacher et al., 2022).</a:t>
            </a:r>
          </a:p>
          <a:p>
            <a:pPr marL="558900" lvl="1" indent="-342900"/>
            <a:r>
              <a:rPr lang="en-AU" dirty="0"/>
              <a:t>Reinforcement learning + DDM models (e.g., Pedersen et al., 2016)</a:t>
            </a:r>
          </a:p>
          <a:p>
            <a:pPr marL="342900" indent="-342900"/>
            <a:endParaRPr lang="en-AU" dirty="0"/>
          </a:p>
          <a:p>
            <a:pPr marL="558900" lvl="1" indent="-342900"/>
            <a:endParaRPr lang="en-AU" dirty="0"/>
          </a:p>
          <a:p>
            <a:pPr marL="558900" lvl="1" indent="-342900"/>
            <a:endParaRPr lang="en-US" dirty="0"/>
          </a:p>
          <a:p>
            <a:pPr marL="774900" lvl="2" indent="-342900"/>
            <a:endParaRPr lang="en-US" dirty="0"/>
          </a:p>
          <a:p>
            <a:pPr marL="774900" lvl="2" indent="-342900"/>
            <a:endParaRPr lang="en-US" dirty="0"/>
          </a:p>
        </p:txBody>
      </p:sp>
      <p:pic>
        <p:nvPicPr>
          <p:cNvPr id="10" name="Picture 9" descr="A green line with black lines&#10;&#10;Description automatically generated">
            <a:extLst>
              <a:ext uri="{FF2B5EF4-FFF2-40B4-BE49-F238E27FC236}">
                <a16:creationId xmlns:a16="http://schemas.microsoft.com/office/drawing/2014/main" id="{4414BE5B-351B-317F-73A1-CC321890B2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3" t="14817" r="-4" b="5525"/>
          <a:stretch/>
        </p:blipFill>
        <p:spPr>
          <a:xfrm>
            <a:off x="8387488" y="4136647"/>
            <a:ext cx="2572571" cy="1439018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E447326-4D94-71F5-46C7-5E5613348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8870935" cy="887360"/>
          </a:xfrm>
        </p:spPr>
        <p:txBody>
          <a:bodyPr anchor="b">
            <a:normAutofit/>
          </a:bodyPr>
          <a:lstStyle/>
          <a:p>
            <a:r>
              <a:rPr lang="en-US" sz="2700" dirty="0"/>
              <a:t>Existing methods for modelling for time-varying evidence accumulation processes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FD6A00-3130-8DDC-0EBB-96BA5528F65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0960059" y="6172501"/>
            <a:ext cx="8460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5</a:t>
            </a:fld>
            <a:endParaRPr lang="en-AU" noProof="0"/>
          </a:p>
        </p:txBody>
      </p:sp>
      <p:pic>
        <p:nvPicPr>
          <p:cNvPr id="3" name="Picture 2" descr="A diagram of a red and blue graph&#10;&#10;Description automatically generated with medium confidence">
            <a:extLst>
              <a:ext uri="{FF2B5EF4-FFF2-40B4-BE49-F238E27FC236}">
                <a16:creationId xmlns:a16="http://schemas.microsoft.com/office/drawing/2014/main" id="{106B38E5-8F0E-2B6E-1414-18541B60E9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719" y="3833021"/>
            <a:ext cx="2801890" cy="2153742"/>
          </a:xfrm>
          <a:prstGeom prst="rect">
            <a:avLst/>
          </a:prstGeom>
        </p:spPr>
      </p:pic>
      <p:pic>
        <p:nvPicPr>
          <p:cNvPr id="7" name="Picture 6" descr="A graph of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9209D3BC-B8B7-064D-D236-CF8416409A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29" y="3954625"/>
            <a:ext cx="3389757" cy="180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230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C3D6C-3B37-31FB-C5C2-FD722BF4C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3EBA7B-BFD0-3FBB-751C-F1102DBC0B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0935843" cy="2442686"/>
          </a:xfrm>
        </p:spPr>
        <p:txBody>
          <a:bodyPr>
            <a:normAutofit/>
          </a:bodyPr>
          <a:lstStyle/>
          <a:p>
            <a:pPr marL="342900" indent="-342900"/>
            <a:r>
              <a:rPr lang="en-AU" dirty="0"/>
              <a:t>These methods tend to either: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Be unconstrained.</a:t>
            </a:r>
          </a:p>
          <a:p>
            <a:pPr marL="558900" lvl="1" indent="-342900"/>
            <a:r>
              <a:rPr lang="en-AU" dirty="0"/>
              <a:t>You cannot make a priori predictions about changes you would expect to see and compare them to other candidates.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Need some aspect of the stimulus to constrain parameter changes, meaning it can only be used for certain paradigms (such as reinforcement learning).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3C16E5-79C9-4410-4369-B1E34E1F2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9417035" cy="887360"/>
          </a:xfrm>
        </p:spPr>
        <p:txBody>
          <a:bodyPr anchor="b">
            <a:normAutofit/>
          </a:bodyPr>
          <a:lstStyle/>
          <a:p>
            <a:r>
              <a:rPr lang="en-US" sz="2700" dirty="0"/>
              <a:t>Existing methods for modelling for time-varying processes.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3DAB3A-29B3-A352-08BD-9AC669CC2E4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0960059" y="6172501"/>
            <a:ext cx="8460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6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763780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2EADF7-B189-FC12-7754-B1F07BAAD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133741-BFE0-082C-DE18-32CC292C0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7</a:t>
            </a:fld>
            <a:endParaRPr lang="en-AU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F6BFDC79-7B6E-BE9B-2B57-8DC0C8D7BFFE}"/>
              </a:ext>
            </a:extLst>
          </p:cNvPr>
          <p:cNvSpPr txBox="1">
            <a:spLocks/>
          </p:cNvSpPr>
          <p:nvPr/>
        </p:nvSpPr>
        <p:spPr>
          <a:xfrm>
            <a:off x="663575" y="4072291"/>
            <a:ext cx="8665136" cy="7072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Calibri" panose="020F0502020204030204" pitchFamily="34" charset="0"/>
              <a:buChar char="–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Constrain diffusion model parameters to follow time-varying “change” functions.</a:t>
            </a:r>
          </a:p>
        </p:txBody>
      </p:sp>
      <p:sp>
        <p:nvSpPr>
          <p:cNvPr id="5" name="Subtitle 1">
            <a:extLst>
              <a:ext uri="{FF2B5EF4-FFF2-40B4-BE49-F238E27FC236}">
                <a16:creationId xmlns:a16="http://schemas.microsoft.com/office/drawing/2014/main" id="{EDC0CFA4-E428-E2B6-DC4E-959F7032F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575" y="2986088"/>
            <a:ext cx="10296525" cy="885825"/>
          </a:xfrm>
        </p:spPr>
        <p:txBody>
          <a:bodyPr/>
          <a:lstStyle/>
          <a:p>
            <a:r>
              <a:rPr lang="en-US" dirty="0"/>
              <a:t>One possible solution</a:t>
            </a:r>
          </a:p>
        </p:txBody>
      </p:sp>
    </p:spTree>
    <p:extLst>
      <p:ext uri="{BB962C8B-B14F-4D97-AF65-F5344CB8AC3E}">
        <p14:creationId xmlns:p14="http://schemas.microsoft.com/office/powerpoint/2010/main" val="3680300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3DEBBA-CD0F-EF24-58A0-D87AE63FBB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739899"/>
            <a:ext cx="10643702" cy="183021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E.g., Practice effects  (law of practice): RT tends to decrease following a delayed exponential function over time (Evans et al. 2017), although earlier research has suggested power (Anderson, 1981) or exponential functions (Heathcote et al., 2000)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Evidence to suggest that exponential functions can reasonably account for changes in DDM parameters as a result of learning (Cochrane et al., 2013).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CC10DC4-43CC-444F-81B2-C186B6182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04800"/>
            <a:ext cx="9358840" cy="1587500"/>
          </a:xfrm>
        </p:spPr>
        <p:txBody>
          <a:bodyPr/>
          <a:lstStyle/>
          <a:p>
            <a:r>
              <a:rPr lang="en-US" dirty="0"/>
              <a:t>Some time-varying processes follow precise mathematical functions. </a:t>
            </a:r>
            <a:br>
              <a:rPr lang="en-US" dirty="0"/>
            </a:b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1BA52A-C3FA-0A53-653F-BD8FC802875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8</a:t>
            </a:fld>
            <a:endParaRPr lang="en-AU" noProof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84880CC-7A4D-07DB-B2EA-D9D2D80CDA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350" y="3570118"/>
            <a:ext cx="4303169" cy="3163411"/>
          </a:xfrm>
          <a:prstGeom prst="rect">
            <a:avLst/>
          </a:prstGeom>
        </p:spPr>
      </p:pic>
      <p:pic>
        <p:nvPicPr>
          <p:cNvPr id="18" name="Picture 17" descr="A graph with a red line and blue line&#10;&#10;Description automatically generated">
            <a:extLst>
              <a:ext uri="{FF2B5EF4-FFF2-40B4-BE49-F238E27FC236}">
                <a16:creationId xmlns:a16="http://schemas.microsoft.com/office/drawing/2014/main" id="{42EC8B5F-BEEF-4AF2-A02B-4CDA2DEB57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002" y="3596690"/>
            <a:ext cx="3036827" cy="328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5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5C73A0-D5F2-54CD-20A7-0457538C0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A1BC637-CB93-76B0-14D7-301FB0997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04800"/>
            <a:ext cx="9358840" cy="1587500"/>
          </a:xfrm>
        </p:spPr>
        <p:txBody>
          <a:bodyPr/>
          <a:lstStyle/>
          <a:p>
            <a:r>
              <a:rPr lang="en-US" dirty="0"/>
              <a:t>Current study</a:t>
            </a:r>
            <a:br>
              <a:rPr lang="en-US" dirty="0"/>
            </a:b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49FD3-61A0-4F77-A239-34CAD162B2DC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9</a:t>
            </a:fld>
            <a:endParaRPr lang="en-AU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048B9-096F-C791-A657-9815A914A1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2361235"/>
            <a:ext cx="10332352" cy="925975"/>
          </a:xfrm>
        </p:spPr>
        <p:txBody>
          <a:bodyPr/>
          <a:lstStyle/>
          <a:p>
            <a:r>
              <a:rPr lang="en-US" dirty="0"/>
              <a:t>Extend and test this idea of constraining diffusion model parameters with time varying functions and use it to investigate empirical time-varying processes. </a:t>
            </a:r>
          </a:p>
        </p:txBody>
      </p:sp>
    </p:spTree>
    <p:extLst>
      <p:ext uri="{BB962C8B-B14F-4D97-AF65-F5344CB8AC3E}">
        <p14:creationId xmlns:p14="http://schemas.microsoft.com/office/powerpoint/2010/main" val="2849594767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14C51791-37E8-4657-9CE5-D4E99BD32A32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AB136F3B-80A3-4FB0-BF85-2FB1B6DB43A3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826CCCAB-60C9-4959-938C-0BD365A015D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Melbourne</Template>
  <TotalTime>44554</TotalTime>
  <Words>2032</Words>
  <Application>Microsoft Macintosh PowerPoint</Application>
  <PresentationFormat>Widescreen</PresentationFormat>
  <Paragraphs>270</Paragraphs>
  <Slides>37</Slides>
  <Notes>7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Garamond</vt:lpstr>
      <vt:lpstr>Georgia</vt:lpstr>
      <vt:lpstr>University of Melbourne</vt:lpstr>
      <vt:lpstr>University of Melbourne Patterns</vt:lpstr>
      <vt:lpstr>University of Melbourne-Layout B</vt:lpstr>
      <vt:lpstr>PowerPoint Presentation</vt:lpstr>
      <vt:lpstr>As mathematical psychologists, we are often interested in modelling psychological processes </vt:lpstr>
      <vt:lpstr>As people engage in tasks over extended periods, their psychological states change.</vt:lpstr>
      <vt:lpstr>Most methods do not account for these time-varying processes</vt:lpstr>
      <vt:lpstr>Existing methods for modelling for time-varying evidence accumulation processes</vt:lpstr>
      <vt:lpstr>Existing methods for modelling for time-varying processes. </vt:lpstr>
      <vt:lpstr>One possible solution</vt:lpstr>
      <vt:lpstr>Some time-varying processes follow precise mathematical functions.  </vt:lpstr>
      <vt:lpstr>Current study </vt:lpstr>
      <vt:lpstr>The basic idea</vt:lpstr>
      <vt:lpstr>Current study</vt:lpstr>
      <vt:lpstr>Current study</vt:lpstr>
      <vt:lpstr>PowerPoint Presentation</vt:lpstr>
      <vt:lpstr>PowerPoint Presentation</vt:lpstr>
      <vt:lpstr>Measurement properties</vt:lpstr>
      <vt:lpstr>Model recovery</vt:lpstr>
      <vt:lpstr>Model recovery</vt:lpstr>
      <vt:lpstr>PowerPoint Presentation</vt:lpstr>
      <vt:lpstr>3 Data Sets</vt:lpstr>
      <vt:lpstr>Feedback </vt:lpstr>
      <vt:lpstr>Feedback </vt:lpstr>
      <vt:lpstr>Models</vt:lpstr>
      <vt:lpstr>2. Do time-varying models outperform the standard diffusion model when fit to real data? </vt:lpstr>
      <vt:lpstr>Most common time-varying functions</vt:lpstr>
      <vt:lpstr>Model fits</vt:lpstr>
      <vt:lpstr>PowerPoint Presentation</vt:lpstr>
      <vt:lpstr>How much is the standard DDM mislead by time varying processes?</vt:lpstr>
      <vt:lpstr>How much is the standard DDM mislead by time varying processes?</vt:lpstr>
      <vt:lpstr>Limitations</vt:lpstr>
      <vt:lpstr>Conclusions</vt:lpstr>
      <vt:lpstr>PowerPoint Presentation</vt:lpstr>
      <vt:lpstr>PowerPoint Presentation</vt:lpstr>
      <vt:lpstr>Two time-varying parameters or just one? </vt:lpstr>
      <vt:lpstr>Two time-varying parameters or just one? </vt:lpstr>
      <vt:lpstr>Evidence accumulation models</vt:lpstr>
      <vt:lpstr>Existing methods for accounting for time-varying processes. </vt:lpstr>
      <vt:lpstr>Existing methods for accounting for time-varying processes.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Manikya Alister</dc:creator>
  <cp:lastModifiedBy>Manikya Alister</cp:lastModifiedBy>
  <cp:revision>62</cp:revision>
  <dcterms:created xsi:type="dcterms:W3CDTF">2023-02-05T22:20:11Z</dcterms:created>
  <dcterms:modified xsi:type="dcterms:W3CDTF">2024-03-17T12:04:31Z</dcterms:modified>
</cp:coreProperties>
</file>

<file path=docProps/thumbnail.jpeg>
</file>